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7.xml" ContentType="application/vnd.openxmlformats-officedocument.presentationml.notesSlide+xml"/>
  <Override PartName="/ppt/slideLayouts/slideLayout11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5143500" type="screen16x9"/>
  <p:notesSz cx="6858000" cy="9144000"/>
  <p:embeddedFontLst>
    <p:embeddedFont>
      <p:font typeface="Libre Franklin Light" pitchFamily="2" charset="0"/>
      <p:regular r:id="rId10"/>
      <p:bold r:id="rId11"/>
      <p:italic r:id="rId12"/>
      <p:boldItalic r:id="rId13"/>
    </p:embeddedFont>
    <p:embeddedFont>
      <p:font typeface="Libre Franklin SemiBold" pitchFamily="2" charset="0"/>
      <p:regular r:id="rId14"/>
      <p:bold r:id="rId15"/>
      <p:italic r:id="rId16"/>
      <p:boldItalic r:id="rId17"/>
    </p:embeddedFont>
    <p:embeddedFont>
      <p:font typeface="Roboto" panose="02000000000000000000" pitchFamily="2" charset="0"/>
      <p:regular r:id="rId18"/>
      <p:bold r:id="rId19"/>
      <p:italic r:id="rId20"/>
      <p:boldItalic r:id="rId21"/>
    </p:embeddedFont>
    <p:embeddedFont>
      <p:font typeface="Roboto Light" panose="02000000000000000000" pitchFamily="2" charset="0"/>
      <p:regular r:id="rId22"/>
      <p:bold r:id="rId23"/>
      <p:italic r:id="rId24"/>
      <p:boldItalic r:id="rId25"/>
    </p:embeddedFont>
    <p:embeddedFont>
      <p:font typeface="Roboto Medium" panose="02000000000000000000" pitchFamily="2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2" roundtripDataSignature="AMtx7mjRNtnPJLvFQ2uL6b9tb7/WfDbCw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7" d="100"/>
          <a:sy n="127" d="100"/>
        </p:scale>
        <p:origin x="108" y="1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font" Target="fonts/font17.fntdata"/><Relationship Id="rId39" Type="http://schemas.openxmlformats.org/officeDocument/2006/relationships/customXml" Target="../customXml/item3.xml"/><Relationship Id="rId21" Type="http://schemas.openxmlformats.org/officeDocument/2006/relationships/font" Target="fonts/font12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font" Target="fonts/font16.fntdata"/><Relationship Id="rId33" Type="http://schemas.openxmlformats.org/officeDocument/2006/relationships/presProps" Target="presProps.xml"/><Relationship Id="rId38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29" Type="http://schemas.openxmlformats.org/officeDocument/2006/relationships/font" Target="fonts/font2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font" Target="fonts/font15.fntdata"/><Relationship Id="rId32" Type="http://customschemas.google.com/relationships/presentationmetadata" Target="metadata"/><Relationship Id="rId37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28" Type="http://schemas.openxmlformats.org/officeDocument/2006/relationships/font" Target="fonts/font19.fntdata"/><Relationship Id="rId36" Type="http://schemas.openxmlformats.org/officeDocument/2006/relationships/tableStyles" Target="tableStyle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font" Target="fonts/font18.fntdata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4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454786f78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4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g1454786f78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ab7311b0f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4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" name="Google Shape;60;g2ab7311b0f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26a26d27b2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4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8" name="Google Shape;68;g26a26d27b2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ab7311b0f7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6" name="Google Shape;76;g2ab7311b0f7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6276f7f689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7" name="Google Shape;87;g26276f7f689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Attribution results reflect those users that were served an ad and were subsequently observed in the destination. These visits and visitor days are 1:1, there are no extrapolations.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ab7311b0f7_0_1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6" name="Google Shape;96;g2ab7311b0f7_0_1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Attribution results reflect those users that were served an ad and were subsequently observed in a hotel within the city limits of Sedona. These visits and estimated room nights are 1:1, there are no extrapolations.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2ab7311b0f7_0_1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4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5" name="Google Shape;105;g2ab7311b0f7_0_1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0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20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2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14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6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16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7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8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18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1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18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9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g1454786f784_0_0" descr="DVA Logo White Bkg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35225" y="4549814"/>
            <a:ext cx="1161748" cy="447025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g1454786f784_0_0"/>
          <p:cNvSpPr txBox="1"/>
          <p:nvPr/>
        </p:nvSpPr>
        <p:spPr>
          <a:xfrm>
            <a:off x="200075" y="4363025"/>
            <a:ext cx="64479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400" b="0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Sedona</a:t>
            </a:r>
            <a:endParaRPr sz="1100" b="0" i="0" u="none" strike="noStrike" cap="non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1100" b="0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Winter 23/24 Campaign </a:t>
            </a:r>
            <a:endParaRPr sz="1100" b="0" i="0" u="none" strike="noStrike" cap="non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g1454786f784_0_0"/>
          <p:cNvSpPr/>
          <p:nvPr/>
        </p:nvSpPr>
        <p:spPr>
          <a:xfrm>
            <a:off x="120700" y="4442550"/>
            <a:ext cx="79500" cy="700800"/>
          </a:xfrm>
          <a:prstGeom prst="rect">
            <a:avLst/>
          </a:prstGeom>
          <a:solidFill>
            <a:srgbClr val="B45F0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EFEFE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7" name="Google Shape;57;g1454786f784_0_0"/>
          <p:cNvPicPr preferRelativeResize="0"/>
          <p:nvPr/>
        </p:nvPicPr>
        <p:blipFill rotWithShape="1">
          <a:blip r:embed="rId4">
            <a:alphaModFix/>
          </a:blip>
          <a:srcRect t="13546" b="13546"/>
          <a:stretch/>
        </p:blipFill>
        <p:spPr>
          <a:xfrm>
            <a:off x="0" y="0"/>
            <a:ext cx="9144003" cy="4442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2ab7311b0f7_0_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63" name="Google Shape;63;g2ab7311b0f7_0_0"/>
          <p:cNvSpPr txBox="1"/>
          <p:nvPr/>
        </p:nvSpPr>
        <p:spPr>
          <a:xfrm>
            <a:off x="222451" y="0"/>
            <a:ext cx="7534800" cy="55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" sz="2100">
                <a:solidFill>
                  <a:srgbClr val="B45F06"/>
                </a:solidFill>
                <a:latin typeface="Libre Franklin Light"/>
                <a:ea typeface="Libre Franklin Light"/>
                <a:cs typeface="Libre Franklin Light"/>
                <a:sym typeface="Libre Franklin Light"/>
              </a:rPr>
              <a:t>Campaign Goals and Objectives</a:t>
            </a:r>
            <a:endParaRPr sz="2100" b="0" i="0" u="none" strike="noStrike" cap="none">
              <a:solidFill>
                <a:srgbClr val="B45F06"/>
              </a:solidFill>
              <a:latin typeface="Libre Franklin Light"/>
              <a:ea typeface="Libre Franklin Light"/>
              <a:cs typeface="Libre Franklin Light"/>
              <a:sym typeface="Libre Franklin Light"/>
            </a:endParaRPr>
          </a:p>
        </p:txBody>
      </p:sp>
      <p:cxnSp>
        <p:nvCxnSpPr>
          <p:cNvPr id="64" name="Google Shape;64;g2ab7311b0f7_0_0"/>
          <p:cNvCxnSpPr/>
          <p:nvPr/>
        </p:nvCxnSpPr>
        <p:spPr>
          <a:xfrm>
            <a:off x="177450" y="463700"/>
            <a:ext cx="82977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5" name="Google Shape;65;g2ab7311b0f7_0_0"/>
          <p:cNvSpPr txBox="1"/>
          <p:nvPr/>
        </p:nvSpPr>
        <p:spPr>
          <a:xfrm>
            <a:off x="592500" y="772800"/>
            <a:ext cx="7110000" cy="449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For the winter campaign, we aimed to deliver a positive Return On Ad Spend (ROAS) and show direct attribution for the marketing dollars and how they resulted in driving hotel stays and broader economic impacts.</a:t>
            </a:r>
            <a:endParaRPr>
              <a:solidFill>
                <a:schemeClr val="dk1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We specifically targeted winter visitation from key historic flight markets: </a:t>
            </a:r>
            <a:endParaRPr>
              <a:solidFill>
                <a:schemeClr val="dk1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Medium"/>
              <a:buChar char="●"/>
            </a:pPr>
            <a:r>
              <a:rPr lang="en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NYC </a:t>
            </a:r>
            <a:endParaRPr>
              <a:solidFill>
                <a:schemeClr val="dk1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Medium"/>
              <a:buChar char="●"/>
            </a:pPr>
            <a:r>
              <a:rPr lang="en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Chicago</a:t>
            </a:r>
            <a:endParaRPr>
              <a:solidFill>
                <a:schemeClr val="dk1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Medium"/>
              <a:buChar char="●"/>
            </a:pPr>
            <a:r>
              <a:rPr lang="en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Minneapolis </a:t>
            </a:r>
            <a:endParaRPr>
              <a:solidFill>
                <a:schemeClr val="dk1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And worked to build awareness in new/emerging markets:</a:t>
            </a:r>
            <a:endParaRPr>
              <a:solidFill>
                <a:schemeClr val="dk1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Medium"/>
              <a:buChar char="●"/>
            </a:pPr>
            <a:r>
              <a:rPr lang="en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Seattle</a:t>
            </a:r>
            <a:endParaRPr>
              <a:solidFill>
                <a:schemeClr val="dk1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Medium"/>
              <a:buChar char="●"/>
            </a:pPr>
            <a:r>
              <a:rPr lang="en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San Diego</a:t>
            </a:r>
            <a:endParaRPr>
              <a:solidFill>
                <a:schemeClr val="dk1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Medium"/>
              <a:buChar char="●"/>
            </a:pPr>
            <a:r>
              <a:rPr lang="en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Las Vegas</a:t>
            </a:r>
            <a:endParaRPr>
              <a:solidFill>
                <a:schemeClr val="dk1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Medium"/>
              <a:buChar char="●"/>
            </a:pPr>
            <a:r>
              <a:rPr lang="en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San Francisco</a:t>
            </a:r>
            <a:endParaRPr>
              <a:solidFill>
                <a:schemeClr val="dk1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Medium"/>
              <a:buChar char="●"/>
            </a:pPr>
            <a:r>
              <a:rPr lang="en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Denver</a:t>
            </a:r>
            <a:endParaRPr>
              <a:solidFill>
                <a:schemeClr val="dk1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Medium"/>
              <a:buChar char="●"/>
            </a:pPr>
            <a:r>
              <a:rPr lang="en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Santa Fe</a:t>
            </a:r>
            <a:endParaRPr>
              <a:solidFill>
                <a:schemeClr val="dk1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Medium"/>
              <a:buChar char="●"/>
            </a:pPr>
            <a:r>
              <a:rPr lang="en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Durango</a:t>
            </a:r>
            <a:endParaRPr>
              <a:solidFill>
                <a:schemeClr val="dk1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Medium"/>
              <a:buChar char="●"/>
            </a:pPr>
            <a:r>
              <a:rPr lang="en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Park City</a:t>
            </a:r>
            <a:endParaRPr>
              <a:solidFill>
                <a:schemeClr val="dk1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6a26d27b25_0_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71" name="Google Shape;71;g26a26d27b25_0_0"/>
          <p:cNvSpPr txBox="1"/>
          <p:nvPr/>
        </p:nvSpPr>
        <p:spPr>
          <a:xfrm>
            <a:off x="222451" y="0"/>
            <a:ext cx="7534800" cy="55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" sz="2100" b="0" i="0" u="none" strike="noStrike" cap="none">
                <a:solidFill>
                  <a:srgbClr val="B45F06"/>
                </a:solidFill>
                <a:latin typeface="Libre Franklin Light"/>
                <a:ea typeface="Libre Franklin Light"/>
                <a:cs typeface="Libre Franklin Light"/>
                <a:sym typeface="Libre Franklin Light"/>
              </a:rPr>
              <a:t>Key Takeaways</a:t>
            </a:r>
            <a:endParaRPr sz="2100" b="0" i="0" u="none" strike="noStrike" cap="none">
              <a:solidFill>
                <a:srgbClr val="B45F06"/>
              </a:solidFill>
              <a:latin typeface="Libre Franklin Light"/>
              <a:ea typeface="Libre Franklin Light"/>
              <a:cs typeface="Libre Franklin Light"/>
              <a:sym typeface="Libre Franklin Light"/>
            </a:endParaRPr>
          </a:p>
        </p:txBody>
      </p:sp>
      <p:cxnSp>
        <p:nvCxnSpPr>
          <p:cNvPr id="72" name="Google Shape;72;g26a26d27b25_0_0"/>
          <p:cNvCxnSpPr/>
          <p:nvPr/>
        </p:nvCxnSpPr>
        <p:spPr>
          <a:xfrm>
            <a:off x="177450" y="463700"/>
            <a:ext cx="82977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3" name="Google Shape;73;g26a26d27b25_0_0"/>
          <p:cNvSpPr txBox="1"/>
          <p:nvPr/>
        </p:nvSpPr>
        <p:spPr>
          <a:xfrm>
            <a:off x="386425" y="678350"/>
            <a:ext cx="7110000" cy="34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5F06"/>
              </a:buClr>
              <a:buSzPts val="1400"/>
              <a:buFont typeface="Roboto Medium"/>
              <a:buChar char="●"/>
            </a:pPr>
            <a:r>
              <a:rPr lang="en" sz="14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Programmatic (via Datafy)  campaigns are bringing the majority of traffic to the new Scenic Sedona website. </a:t>
            </a:r>
            <a:r>
              <a:rPr lang="en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During the campaign</a:t>
            </a:r>
            <a:r>
              <a:rPr lang="en" sz="14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 we saw more than </a:t>
            </a:r>
            <a:r>
              <a:rPr lang="en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19,000</a:t>
            </a:r>
            <a:r>
              <a:rPr lang="en" sz="14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 new users to the site. </a:t>
            </a:r>
            <a:endParaRPr sz="1400" b="0" i="0" u="none" strike="noStrike" cap="none">
              <a:solidFill>
                <a:schemeClr val="dk1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5F06"/>
              </a:buClr>
              <a:buSzPts val="1400"/>
              <a:buFont typeface="Roboto Medium"/>
              <a:buChar char="●"/>
            </a:pPr>
            <a:r>
              <a:rPr lang="en" sz="14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Our top markets for visitation to the destination aligns with the top delivery markets. We are seeing direct correlation to those that were served </a:t>
            </a:r>
            <a:r>
              <a:rPr lang="en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Sedona’s winter</a:t>
            </a:r>
            <a:r>
              <a:rPr lang="en" sz="14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 ads showing up in the destination.</a:t>
            </a:r>
            <a:endParaRPr sz="1400" b="0" i="0" u="none" strike="noStrike" cap="none">
              <a:solidFill>
                <a:schemeClr val="dk1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5F06"/>
              </a:buClr>
              <a:buSzPts val="1400"/>
              <a:buFont typeface="Roboto Medium"/>
              <a:buChar char="●"/>
            </a:pPr>
            <a:r>
              <a:rPr lang="en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All campaign benchmarks were met or exceeded. </a:t>
            </a:r>
            <a:endParaRPr sz="1400" b="0" i="0" u="none" strike="noStrike" cap="none">
              <a:solidFill>
                <a:schemeClr val="dk1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5F06"/>
              </a:buClr>
              <a:buSzPts val="1400"/>
              <a:buFont typeface="Roboto Medium"/>
              <a:buChar char="●"/>
            </a:pPr>
            <a:r>
              <a:rPr lang="en" sz="14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With an Average Daily Rate of $</a:t>
            </a:r>
            <a:r>
              <a:rPr lang="en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301 </a:t>
            </a:r>
            <a:r>
              <a:rPr lang="en" sz="14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(per Smith Travel Research) during this campaign, and an average visitor spend </a:t>
            </a:r>
            <a:r>
              <a:rPr lang="en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of</a:t>
            </a:r>
            <a:r>
              <a:rPr lang="en" sz="14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 $1</a:t>
            </a:r>
            <a:r>
              <a:rPr lang="en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90</a:t>
            </a:r>
            <a:r>
              <a:rPr lang="en" sz="14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/trip (per </a:t>
            </a:r>
            <a:r>
              <a:rPr lang="en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Visitor Intercept Survey</a:t>
            </a:r>
            <a:r>
              <a:rPr lang="en" sz="14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), there is an estimated $</a:t>
            </a:r>
            <a:r>
              <a:rPr lang="en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409,171</a:t>
            </a:r>
            <a:r>
              <a:rPr lang="en" sz="14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 of total economic impact from this campaign to date. This is an </a:t>
            </a:r>
            <a:r>
              <a:rPr lang="en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8.7</a:t>
            </a:r>
            <a:r>
              <a:rPr lang="en" sz="14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:1 Return on Ad Spend thus far.</a:t>
            </a:r>
            <a:endParaRPr>
              <a:solidFill>
                <a:schemeClr val="dk1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g2ab7311b0f7_0_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64100" y="906700"/>
            <a:ext cx="1734900" cy="346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g2ab7311b0f7_0_5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4250" y="906751"/>
            <a:ext cx="1734900" cy="3469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g2ab7311b0f7_0_5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518738" y="906700"/>
            <a:ext cx="1734913" cy="3469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g2ab7311b0f7_0_5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817425" y="906701"/>
            <a:ext cx="1734900" cy="3469824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g2ab7311b0f7_0_52"/>
          <p:cNvSpPr txBox="1"/>
          <p:nvPr/>
        </p:nvSpPr>
        <p:spPr>
          <a:xfrm>
            <a:off x="222451" y="0"/>
            <a:ext cx="7534800" cy="55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" sz="2100">
                <a:solidFill>
                  <a:srgbClr val="B45F06"/>
                </a:solidFill>
                <a:latin typeface="Libre Franklin Light"/>
                <a:ea typeface="Libre Franklin Light"/>
                <a:cs typeface="Libre Franklin Light"/>
                <a:sym typeface="Libre Franklin Light"/>
              </a:rPr>
              <a:t>Sample Campaign Creative Assets</a:t>
            </a:r>
            <a:endParaRPr sz="2100" b="0" i="0" u="none" strike="noStrike" cap="none">
              <a:solidFill>
                <a:srgbClr val="B45F06"/>
              </a:solidFill>
              <a:latin typeface="Libre Franklin Light"/>
              <a:ea typeface="Libre Franklin Light"/>
              <a:cs typeface="Libre Franklin Light"/>
              <a:sym typeface="Libre Franklin Light"/>
            </a:endParaRPr>
          </a:p>
        </p:txBody>
      </p:sp>
      <p:cxnSp>
        <p:nvCxnSpPr>
          <p:cNvPr id="83" name="Google Shape;83;g2ab7311b0f7_0_52"/>
          <p:cNvCxnSpPr/>
          <p:nvPr/>
        </p:nvCxnSpPr>
        <p:spPr>
          <a:xfrm>
            <a:off x="274775" y="455100"/>
            <a:ext cx="8191800" cy="11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4" name="Google Shape;84;g2ab7311b0f7_0_52"/>
          <p:cNvSpPr txBox="1"/>
          <p:nvPr/>
        </p:nvSpPr>
        <p:spPr>
          <a:xfrm>
            <a:off x="5015075" y="617502"/>
            <a:ext cx="1305300" cy="1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(Top Performer)</a:t>
            </a:r>
            <a:endParaRPr sz="12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6276f7f689_0_1"/>
          <p:cNvSpPr txBox="1"/>
          <p:nvPr/>
        </p:nvSpPr>
        <p:spPr>
          <a:xfrm>
            <a:off x="222451" y="0"/>
            <a:ext cx="7534800" cy="55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" sz="2100" b="0" i="0" u="none" strike="noStrike" cap="none">
                <a:solidFill>
                  <a:srgbClr val="B45F06"/>
                </a:solidFill>
                <a:latin typeface="Libre Franklin Light"/>
                <a:ea typeface="Libre Franklin Light"/>
                <a:cs typeface="Libre Franklin Light"/>
                <a:sym typeface="Libre Franklin Light"/>
              </a:rPr>
              <a:t>Attribution Results - Destination</a:t>
            </a:r>
            <a:endParaRPr sz="2100" b="0" i="0" u="none" strike="noStrike" cap="none">
              <a:solidFill>
                <a:srgbClr val="B45F06"/>
              </a:solidFill>
              <a:latin typeface="Libre Franklin Light"/>
              <a:ea typeface="Libre Franklin Light"/>
              <a:cs typeface="Libre Franklin Light"/>
              <a:sym typeface="Libre Franklin Light"/>
            </a:endParaRPr>
          </a:p>
        </p:txBody>
      </p:sp>
      <p:cxnSp>
        <p:nvCxnSpPr>
          <p:cNvPr id="90" name="Google Shape;90;g26276f7f689_0_1"/>
          <p:cNvCxnSpPr/>
          <p:nvPr/>
        </p:nvCxnSpPr>
        <p:spPr>
          <a:xfrm rot="10800000" flipH="1">
            <a:off x="222450" y="480800"/>
            <a:ext cx="8337900" cy="25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91" name="Google Shape;91;g26276f7f689_0_1"/>
          <p:cNvPicPr preferRelativeResize="0"/>
          <p:nvPr/>
        </p:nvPicPr>
        <p:blipFill rotWithShape="1">
          <a:blip r:embed="rId3">
            <a:alphaModFix/>
          </a:blip>
          <a:srcRect t="1390" b="1390"/>
          <a:stretch/>
        </p:blipFill>
        <p:spPr>
          <a:xfrm>
            <a:off x="293123" y="652600"/>
            <a:ext cx="2878201" cy="418395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92" name="Google Shape;92;g26276f7f689_0_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33154" y="652600"/>
            <a:ext cx="3676121" cy="418395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93" name="Google Shape;93;g26276f7f689_0_1"/>
          <p:cNvSpPr txBox="1"/>
          <p:nvPr/>
        </p:nvSpPr>
        <p:spPr>
          <a:xfrm>
            <a:off x="7247275" y="652600"/>
            <a:ext cx="1717200" cy="42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" sz="1300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rPr>
              <a:t>Top</a:t>
            </a:r>
            <a:r>
              <a:rPr lang="en" sz="1300" b="0" i="0" u="none" strike="noStrike" cap="none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rPr>
              <a:t> DMA’s for visitation to the destination aligns with the top delivery markets. We are seeing direct correlation to those that were served our ads showing up in the destination. </a:t>
            </a:r>
            <a:endParaRPr sz="1300" b="0" i="0" u="none" strike="noStrike" cap="none">
              <a:solidFill>
                <a:schemeClr val="dk2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>
              <a:solidFill>
                <a:schemeClr val="dk2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" sz="1300" b="0" i="0" u="none" strike="noStrike" cap="none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rPr>
              <a:t>This data is through </a:t>
            </a:r>
            <a:r>
              <a:rPr lang="en" sz="1300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rPr>
              <a:t>Feb 10, </a:t>
            </a:r>
            <a:r>
              <a:rPr lang="en" sz="1300" b="0" i="0" u="none" strike="noStrike" cap="none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rPr>
              <a:t>202</a:t>
            </a:r>
            <a:r>
              <a:rPr lang="en" sz="1300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rPr>
              <a:t>4</a:t>
            </a:r>
            <a:r>
              <a:rPr lang="en" sz="1300" b="0" i="0" u="none" strike="noStrike" cap="none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rPr>
              <a:t>. It will continue to be updated, </a:t>
            </a:r>
            <a:r>
              <a:rPr lang="en" sz="1300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rPr>
              <a:t>typically</a:t>
            </a:r>
            <a:r>
              <a:rPr lang="en" sz="1300" b="0" i="0" u="none" strike="noStrike" cap="none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rPr>
              <a:t> with a three-week lag in reporting.</a:t>
            </a:r>
            <a:endParaRPr sz="1300" b="0" i="0" u="none" strike="noStrike" cap="none">
              <a:solidFill>
                <a:schemeClr val="dk2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ab7311b0f7_0_131"/>
          <p:cNvSpPr txBox="1"/>
          <p:nvPr/>
        </p:nvSpPr>
        <p:spPr>
          <a:xfrm>
            <a:off x="222451" y="0"/>
            <a:ext cx="7534800" cy="55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" sz="2100" b="0" i="0" u="none" strike="noStrike" cap="none">
                <a:solidFill>
                  <a:srgbClr val="B45F06"/>
                </a:solidFill>
                <a:latin typeface="Libre Franklin Light"/>
                <a:ea typeface="Libre Franklin Light"/>
                <a:cs typeface="Libre Franklin Light"/>
                <a:sym typeface="Libre Franklin Light"/>
              </a:rPr>
              <a:t>Attribution Results - Hotels</a:t>
            </a:r>
            <a:endParaRPr sz="2100" b="0" i="0" u="none" strike="noStrike" cap="none">
              <a:solidFill>
                <a:srgbClr val="B45F06"/>
              </a:solidFill>
              <a:latin typeface="Libre Franklin Light"/>
              <a:ea typeface="Libre Franklin Light"/>
              <a:cs typeface="Libre Franklin Light"/>
              <a:sym typeface="Libre Franklin Light"/>
            </a:endParaRPr>
          </a:p>
        </p:txBody>
      </p:sp>
      <p:cxnSp>
        <p:nvCxnSpPr>
          <p:cNvPr id="99" name="Google Shape;99;g2ab7311b0f7_0_131"/>
          <p:cNvCxnSpPr/>
          <p:nvPr/>
        </p:nvCxnSpPr>
        <p:spPr>
          <a:xfrm rot="10800000" flipH="1">
            <a:off x="222450" y="480800"/>
            <a:ext cx="8337900" cy="25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0" name="Google Shape;100;g2ab7311b0f7_0_131"/>
          <p:cNvSpPr txBox="1"/>
          <p:nvPr/>
        </p:nvSpPr>
        <p:spPr>
          <a:xfrm>
            <a:off x="7094900" y="616550"/>
            <a:ext cx="1614300" cy="230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" sz="1300" b="0" i="0" u="none" strike="noStrike" cap="none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rPr>
              <a:t>Overnight stays in hotels also align with top delivery markets and audience targeting.</a:t>
            </a:r>
            <a:endParaRPr sz="1300" b="0" i="0" u="none" strike="noStrike" cap="none">
              <a:solidFill>
                <a:schemeClr val="dk2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2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rPr>
              <a:t>More than</a:t>
            </a:r>
            <a:r>
              <a:rPr lang="en" sz="1200" b="0" i="0" u="none" strike="noStrike" cap="none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r>
              <a:rPr lang="en" sz="1200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rPr>
              <a:t>67</a:t>
            </a:r>
            <a:r>
              <a:rPr lang="en" sz="1200" b="0" i="0" u="none" strike="noStrike" cap="none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rPr>
              <a:t>% of all visitors that came from our advertising stayed in a hotel. </a:t>
            </a:r>
            <a:endParaRPr sz="1200" b="0" i="0" u="none" strike="noStrike" cap="none">
              <a:solidFill>
                <a:schemeClr val="dk2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101" name="Google Shape;101;g2ab7311b0f7_0_131"/>
          <p:cNvPicPr preferRelativeResize="0"/>
          <p:nvPr/>
        </p:nvPicPr>
        <p:blipFill rotWithShape="1">
          <a:blip r:embed="rId3">
            <a:alphaModFix/>
          </a:blip>
          <a:srcRect t="1597" b="1606"/>
          <a:stretch/>
        </p:blipFill>
        <p:spPr>
          <a:xfrm>
            <a:off x="272741" y="616550"/>
            <a:ext cx="3064785" cy="4240701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02" name="Google Shape;102;g2ab7311b0f7_0_1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34875" y="616550"/>
            <a:ext cx="3562672" cy="4240699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g2ab7311b0f7_0_14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33039" y="4640352"/>
            <a:ext cx="923384" cy="33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g2ab7311b0f7_0_149"/>
          <p:cNvSpPr txBox="1"/>
          <p:nvPr/>
        </p:nvSpPr>
        <p:spPr>
          <a:xfrm>
            <a:off x="2902350" y="1176400"/>
            <a:ext cx="3778200" cy="26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None/>
            </a:pPr>
            <a:r>
              <a:rPr lang="en" sz="6400" b="0" i="0" u="none" strike="noStrike" cap="none">
                <a:solidFill>
                  <a:schemeClr val="lt1"/>
                </a:solidFill>
                <a:highlight>
                  <a:srgbClr val="B45F06"/>
                </a:highlight>
                <a:latin typeface="Libre Franklin SemiBold"/>
                <a:ea typeface="Libre Franklin SemiBold"/>
                <a:cs typeface="Libre Franklin SemiBold"/>
                <a:sym typeface="Libre Franklin SemiBold"/>
              </a:rPr>
              <a:t>THANK </a:t>
            </a:r>
            <a:endParaRPr sz="6400" b="0" i="0" u="none" strike="noStrike" cap="none">
              <a:solidFill>
                <a:schemeClr val="lt1"/>
              </a:solidFill>
              <a:highlight>
                <a:srgbClr val="B45F06"/>
              </a:highlight>
              <a:latin typeface="Libre Franklin SemiBold"/>
              <a:ea typeface="Libre Franklin SemiBold"/>
              <a:cs typeface="Libre Franklin SemiBold"/>
              <a:sym typeface="Libre Franklin Semi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None/>
            </a:pPr>
            <a:r>
              <a:rPr lang="en" sz="6400" b="0" i="0" u="none" strike="noStrike" cap="none">
                <a:solidFill>
                  <a:schemeClr val="lt1"/>
                </a:solidFill>
                <a:highlight>
                  <a:srgbClr val="B45F06"/>
                </a:highlight>
                <a:latin typeface="Libre Franklin SemiBold"/>
                <a:ea typeface="Libre Franklin SemiBold"/>
                <a:cs typeface="Libre Franklin SemiBold"/>
                <a:sym typeface="Libre Franklin SemiBold"/>
              </a:rPr>
              <a:t>YOU</a:t>
            </a:r>
            <a:endParaRPr sz="6400" b="0" i="0" u="none" strike="noStrike" cap="none">
              <a:solidFill>
                <a:schemeClr val="lt1"/>
              </a:solidFill>
              <a:highlight>
                <a:srgbClr val="B45F06"/>
              </a:highlight>
              <a:latin typeface="Libre Franklin SemiBold"/>
              <a:ea typeface="Libre Franklin SemiBold"/>
              <a:cs typeface="Libre Franklin SemiBold"/>
              <a:sym typeface="Libre Franklin SemiBol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ADEB34D293BBC419BBE5556C29C3F8D" ma:contentTypeVersion="785" ma:contentTypeDescription="Create a new document." ma:contentTypeScope="" ma:versionID="4cf0fe7bd3b8f06b82b0ad151d702d93">
  <xsd:schema xmlns:xsd="http://www.w3.org/2001/XMLSchema" xmlns:xs="http://www.w3.org/2001/XMLSchema" xmlns:p="http://schemas.microsoft.com/office/2006/metadata/properties" xmlns:ns2="5e7d32a4-e1a2-4e59-9796-1aef5d06337f" xmlns:ns3="51459e57-494f-4128-8bc3-6106264bcc35" xmlns:ns4="http://schemas.microsoft.com/sharepoint/v4" targetNamespace="http://schemas.microsoft.com/office/2006/metadata/properties" ma:root="true" ma:fieldsID="0770947e8e0e92891a1177d3ca53fbde" ns2:_="" ns3:_="" ns4:_="">
    <xsd:import namespace="5e7d32a4-e1a2-4e59-9796-1aef5d06337f"/>
    <xsd:import namespace="51459e57-494f-4128-8bc3-6106264bcc35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2:SharedWithUsers" minOccurs="0"/>
                <xsd:element ref="ns2:SharedWithDetail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4:IconOverlay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7d32a4-e1a2-4e59-9796-1aef5d06337f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e899ed07-a2ba-40ec-aea8-d66d9b67f621}" ma:internalName="TaxCatchAll" ma:showField="CatchAllData" ma:web="5e7d32a4-e1a2-4e59-9796-1aef5d06337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459e57-494f-4128-8bc3-6106264bcc3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85c58c40-6dca-462c-a4be-6a14195d9c1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20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5839E34-8C01-497B-99B5-A65F909EFD96}"/>
</file>

<file path=customXml/itemProps2.xml><?xml version="1.0" encoding="utf-8"?>
<ds:datastoreItem xmlns:ds="http://schemas.openxmlformats.org/officeDocument/2006/customXml" ds:itemID="{FEF6E8F2-4304-49DF-9A44-0E6CD4A1A634}"/>
</file>

<file path=customXml/itemProps3.xml><?xml version="1.0" encoding="utf-8"?>
<ds:datastoreItem xmlns:ds="http://schemas.openxmlformats.org/officeDocument/2006/customXml" ds:itemID="{F6032B1D-FB75-4F26-8AF6-7E2E19F652A3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399</Words>
  <Application>Microsoft Office PowerPoint</Application>
  <PresentationFormat>On-screen Show (16:9)</PresentationFormat>
  <Paragraphs>43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Roboto Light</vt:lpstr>
      <vt:lpstr>Arial</vt:lpstr>
      <vt:lpstr>Libre Franklin Light</vt:lpstr>
      <vt:lpstr>Libre Franklin SemiBold</vt:lpstr>
      <vt:lpstr>Roboto Medium</vt:lpstr>
      <vt:lpstr>Roboto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Lauren Browne</dc:creator>
  <cp:lastModifiedBy>Lauren Browne</cp:lastModifiedBy>
  <cp:revision>1</cp:revision>
  <dcterms:modified xsi:type="dcterms:W3CDTF">2024-03-03T21:18:33Z</dcterms:modified>
</cp:coreProperties>
</file>