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84" r:id="rId6"/>
    <p:sldId id="2142534382" r:id="rId7"/>
    <p:sldId id="2142534396" r:id="rId8"/>
    <p:sldId id="2142534397" r:id="rId9"/>
    <p:sldId id="2142534399" r:id="rId10"/>
    <p:sldId id="2142534331" r:id="rId11"/>
    <p:sldId id="2142534400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0DFDA"/>
    <a:srgbClr val="8C3C22"/>
    <a:srgbClr val="686D59"/>
    <a:srgbClr val="676D59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17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Browne" userId="570441d3-1b41-4535-b833-9a8db7e3c7ea" providerId="ADAL" clId="{1D00700C-1DD1-4112-B4D2-938CCC65D07D}"/>
    <pc:docChg chg="custSel modSld">
      <pc:chgData name="Lauren Browne" userId="570441d3-1b41-4535-b833-9a8db7e3c7ea" providerId="ADAL" clId="{1D00700C-1DD1-4112-B4D2-938CCC65D07D}" dt="2024-03-06T20:54:09.707" v="574" actId="20577"/>
      <pc:docMkLst>
        <pc:docMk/>
      </pc:docMkLst>
      <pc:sldChg chg="modNotesTx">
        <pc:chgData name="Lauren Browne" userId="570441d3-1b41-4535-b833-9a8db7e3c7ea" providerId="ADAL" clId="{1D00700C-1DD1-4112-B4D2-938CCC65D07D}" dt="2024-03-06T20:52:47.446" v="432" actId="20577"/>
        <pc:sldMkLst>
          <pc:docMk/>
          <pc:sldMk cId="1850075731" sldId="2142534397"/>
        </pc:sldMkLst>
      </pc:sldChg>
      <pc:sldChg chg="modNotesTx">
        <pc:chgData name="Lauren Browne" userId="570441d3-1b41-4535-b833-9a8db7e3c7ea" providerId="ADAL" clId="{1D00700C-1DD1-4112-B4D2-938CCC65D07D}" dt="2024-03-06T20:54:09.707" v="574" actId="20577"/>
        <pc:sldMkLst>
          <pc:docMk/>
          <pc:sldMk cId="2252034725" sldId="21425343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DF14A-4734-45DD-8F33-222A0E705B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3348E-D189-43CF-9F23-64CFBBB78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Cheryl, Brent, Lonnie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348E-D189-43CF-9F23-64CFBBB78E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>
                <a:latin typeface="TableauMedium-0-50"/>
              </a:rPr>
              <a:t>I like this chart on the right that explains where we are in 2023 in occupancy compared to the other years.</a:t>
            </a:r>
          </a:p>
          <a:p>
            <a:pPr algn="l"/>
            <a:endParaRPr lang="en-US" sz="1800" b="0" i="0" u="none" strike="noStrike" baseline="0">
              <a:latin typeface="TableauMedium-0-50"/>
            </a:endParaRPr>
          </a:p>
          <a:p>
            <a:pPr algn="l"/>
            <a:r>
              <a:rPr lang="en-US" sz="1800" b="0" i="0" u="none" strike="noStrike" baseline="0">
                <a:latin typeface="TableauMedium-0-50"/>
              </a:rPr>
              <a:t>Hotel performance comparing Nov 22 to Nov 23 is good</a:t>
            </a:r>
          </a:p>
          <a:p>
            <a:pPr algn="l"/>
            <a:r>
              <a:rPr lang="en-US" sz="1800" b="0" i="0" u="none" strike="noStrike" baseline="0">
                <a:latin typeface="TableauMedium-0-50"/>
              </a:rPr>
              <a:t>Whereas we’ll see where December lands since you can see that year to date compared to last year, our ADR and </a:t>
            </a:r>
            <a:r>
              <a:rPr lang="en-US" sz="1800" b="0" i="0" u="none" strike="noStrike" baseline="0" err="1">
                <a:latin typeface="TableauMedium-0-50"/>
              </a:rPr>
              <a:t>RevPar</a:t>
            </a:r>
            <a:r>
              <a:rPr lang="en-US" sz="1800" b="0" i="0" u="none" strike="noStrike" baseline="0">
                <a:latin typeface="TableauMedium-0-50"/>
              </a:rPr>
              <a:t> is down.</a:t>
            </a:r>
          </a:p>
          <a:p>
            <a:pPr algn="l"/>
            <a:endParaRPr lang="en-US" sz="1800" b="0" i="0" u="none" strike="noStrike" baseline="0">
              <a:latin typeface="TableauMedium-0-50"/>
            </a:endParaRPr>
          </a:p>
          <a:p>
            <a:pPr algn="l"/>
            <a:r>
              <a:rPr lang="en-US" b="0" i="0">
                <a:solidFill>
                  <a:srgbClr val="040C28"/>
                </a:solidFill>
                <a:effectLst/>
                <a:latin typeface="Google Sans"/>
              </a:rPr>
              <a:t>Revenue per available room</a:t>
            </a:r>
            <a:r>
              <a:rPr lang="en-US" b="0" i="0">
                <a:solidFill>
                  <a:srgbClr val="4D5156"/>
                </a:solidFill>
                <a:effectLst/>
                <a:latin typeface="Google Sans"/>
              </a:rPr>
              <a:t> (RevPAR) is </a:t>
            </a:r>
            <a:r>
              <a:rPr lang="en-US" sz="1200" b="0" i="0" u="none" strike="noStrike" baseline="0">
                <a:solidFill>
                  <a:srgbClr val="4D5156"/>
                </a:solidFill>
                <a:effectLst/>
                <a:latin typeface="TableauMedium-0-50"/>
              </a:rPr>
              <a:t>an assessment on if a hotel can fill its rooms at the rate that it has them listed at</a:t>
            </a:r>
            <a:r>
              <a:rPr lang="en-US" b="0" i="0">
                <a:solidFill>
                  <a:srgbClr val="4D5156"/>
                </a:solidFill>
                <a:effectLst/>
                <a:latin typeface="Google Sans"/>
              </a:rPr>
              <a:t>. RevPAR is calculated by multiplying a hotel's average daily room rate by its occupancy rate.</a:t>
            </a:r>
            <a:r>
              <a:rPr lang="en-US" sz="1800" b="0" i="0" u="none" strike="noStrike" baseline="0">
                <a:solidFill>
                  <a:srgbClr val="4D5156"/>
                </a:solidFill>
                <a:effectLst/>
                <a:latin typeface="TableauMedium-0-50"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9BBC3-EEA1-4F70-A1D9-F902D086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348E-D189-43CF-9F23-64CFBBB78E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3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Compared to last month: New York, Palm Springs and Salt Lake were in the bottom three there. Whereas Denver and </a:t>
            </a:r>
            <a:r>
              <a:rPr lang="en-US" dirty="0" err="1"/>
              <a:t>Albuqeuarqu</a:t>
            </a:r>
            <a:r>
              <a:rPr lang="en-US" dirty="0"/>
              <a:t> snuck in there this time and New York and Salt Lake dropped off.</a:t>
            </a:r>
          </a:p>
          <a:p>
            <a:endParaRPr lang="en-US" dirty="0"/>
          </a:p>
          <a:p>
            <a:r>
              <a:rPr lang="en-US" dirty="0"/>
              <a:t>We also went from a 2.5 days av length stay to 2.8 days from Dec. to Jan.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348E-D189-43CF-9F23-64CFBBB78E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7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five are still the same as Dec.</a:t>
            </a:r>
          </a:p>
          <a:p>
            <a:r>
              <a:rPr lang="en-US" dirty="0"/>
              <a:t>We went from 2 days as av length of stay to 2.2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348E-D189-43CF-9F23-64CFBBB78E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0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246">
              <a:defRPr/>
            </a:pPr>
            <a:r>
              <a:rPr lang="it-IT" altLang="en-US" sz="300">
                <a:ea typeface="ヒラギノ角ゴ Pro W3"/>
                <a:cs typeface="ヒラギノ角ゴ Pro W3"/>
              </a:rPr>
              <a:t>Pace is ahead every week through the first week of May with the exception of 4/14, that was Easter week last year.</a:t>
            </a:r>
          </a:p>
          <a:p>
            <a:pPr defTabSz="930246">
              <a:defRPr/>
            </a:pPr>
            <a:endParaRPr lang="en-GB" altLang="en-US" sz="30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0953D-71E2-4F02-9528-5789CD980E2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4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Extrapolation</a:t>
            </a:r>
          </a:p>
          <a:p>
            <a:r>
              <a:rPr lang="en-US"/>
              <a:t>Take that spend amount as a trend only. It accounts for in market spend, is an extrapolation and doesn’t include Am Ex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3348E-D189-43CF-9F23-64CFBBB78E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1C0D-D0CF-4088-9D92-0113BE946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8E695-7502-4F75-9129-4DF5C0EB9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A55AD-1219-4575-8366-D66F9E21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BB8F-A2B3-4B2A-8BBB-D6E794F7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65D6B-32AF-452A-9366-4824C7D4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6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D28A-2781-4E90-934A-6CC09219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BFE0B-3540-4368-9D59-B448D7946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6FFF-A93B-4D59-8C37-088D3C91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ED2E3-337A-4720-B18C-A67CC75D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66411-B283-4DB7-80EE-1802C58B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2C20C9-B3C9-4291-AFDA-5D5CD1578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E04CF-A9E7-46AD-8389-B8F67D77D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2C672-E881-4FBB-B871-D728136C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9566A-A93E-48D0-A1A5-CA4317E3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9AA20-D861-4AF4-8D9A-E669C1A7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4D7-A1D4-411B-9C0D-70F9F984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1B27-C00D-4755-8D7E-D0046CC24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D8EC2-2B73-4A80-9EB3-8C754728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15558-FA5B-4FAA-A907-D39D31D6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46D57-C55B-44C4-82CA-2A323B55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75A9-B997-40FE-82F7-D8DEAD30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502CC-D79F-4821-A560-5D429148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44028-D926-413E-8187-C5D69F6C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B971-ED39-489D-A6FB-684E7A22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9F111-7089-4AFA-BFE9-8285AD0A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2F70-FFDB-4B3C-AF53-58B06775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24D23-4979-4300-9D10-8996ED024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30E33-8623-4350-9902-4A09FCA08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78483-4218-41D7-8934-82CD2749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94D3A-1987-4640-9C45-0208DB2C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94B87-D5E6-404D-9A3A-0E6EF7B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8863-BCF8-4E49-865D-AD6CD7116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D440C-8444-49FE-BC7A-FEB5086BC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99577-FC01-41DE-B49A-E796D0660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16B7E-688B-4551-8B37-86B9AF67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5EDDB-8CED-420A-B5EB-7F7DA8211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3D5B0-E782-40D0-B374-A64B8C46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64EF6-1CB8-4B91-BD3A-EE8BE6A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7B13F-24A0-44D5-A1D9-26058CC6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DDA5-CC61-4018-856B-D0A97D49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26DC0-1E24-4777-9B9B-4574DC9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28919-B448-400E-9AB1-C26F72C2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F9754-3E77-4E01-8A42-72306118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1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E44DD-0372-4164-9FC8-6A88ED29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DAD7D-14AE-4BE5-A879-7143D8EF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A1513-20FD-427C-8ADD-ED7F5A62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F391-0930-4415-96B2-CC3922F0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388B-FC43-475C-A646-EC4CA93F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9888C-4FFB-4850-A3E7-8367D88CE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CEA12-B7A6-4895-9480-11D2F2E8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E8CDA-B544-4375-A4C9-88CEA4AE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03A16-C0D7-4F4C-8441-8B0C2DD4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6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3B67-D71E-4976-9447-0C58FAE2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F7AB3-DE54-44B3-A4C8-EC784E404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F3E1A-F172-47C4-B4B0-34C029A34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A17CD-4D74-4A95-AD5E-86088AAD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9B0AE-EAAF-49F2-AF41-E56DF6E7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C8E39-1D03-4747-8D5D-BD738CC0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122B95-324C-471D-A643-9E889000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4C443-C331-4847-8F29-9D153487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D7165-81C8-4DE3-B127-085E72CC0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8802-C6DF-421B-8745-26807CACCA4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23308-910E-4A05-96D9-1AC2D9903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B3837-846C-4CB9-9F6D-9EF7364D3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EDD3-2822-4F05-A815-B820AE1C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5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8DDE-911D-432F-82C7-239C629B3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39061"/>
            <a:ext cx="10917715" cy="2398346"/>
          </a:xfrm>
        </p:spPr>
        <p:txBody>
          <a:bodyPr>
            <a:normAutofit fontScale="90000"/>
          </a:bodyPr>
          <a:lstStyle/>
          <a:p>
            <a:r>
              <a:rPr lang="en-US" sz="8000">
                <a:solidFill>
                  <a:srgbClr val="8C3C22"/>
                </a:solidFill>
                <a:latin typeface="Aptos Light" panose="020F0502020204030204" pitchFamily="34" charset="0"/>
                <a:cs typeface="Arial" panose="020B0604020202020204" pitchFamily="34" charset="0"/>
              </a:rPr>
              <a:t>CITY </a:t>
            </a:r>
            <a:r>
              <a:rPr lang="en-US" sz="8000">
                <a:solidFill>
                  <a:srgbClr val="8C3C22"/>
                </a:solidFill>
                <a:latin typeface="Proxima Nova Lt" panose="02000506030000020004" pitchFamily="50" charset="0"/>
                <a:cs typeface="Arial" panose="020B0604020202020204" pitchFamily="34" charset="0"/>
              </a:rPr>
              <a:t>OF</a:t>
            </a:r>
            <a:r>
              <a:rPr lang="en-US" sz="8000">
                <a:solidFill>
                  <a:srgbClr val="8C3C22"/>
                </a:solidFill>
                <a:latin typeface="Aptos Light" panose="020F0502020204030204" pitchFamily="34" charset="0"/>
                <a:cs typeface="Arial" panose="020B0604020202020204" pitchFamily="34" charset="0"/>
              </a:rPr>
              <a:t> SEDONA</a:t>
            </a:r>
            <a:br>
              <a:rPr lang="en-US" sz="8000" b="1">
                <a:solidFill>
                  <a:srgbClr val="8C3C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100" b="1">
                <a:solidFill>
                  <a:srgbClr val="8C3C22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TOURISM PROGRAM</a:t>
            </a:r>
            <a:br>
              <a:rPr lang="en-US" sz="8000" b="1">
                <a:solidFill>
                  <a:srgbClr val="8C3C22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4700">
                <a:solidFill>
                  <a:srgbClr val="8C3C22"/>
                </a:solidFill>
                <a:latin typeface="Proxima Nova Lt" panose="02000506030000020004" pitchFamily="50" charset="0"/>
                <a:cs typeface="Arial" panose="020B0604020202020204" pitchFamily="34" charset="0"/>
              </a:rPr>
              <a:t>TAB Update</a:t>
            </a:r>
            <a:br>
              <a:rPr lang="en-US" sz="7200" b="1"/>
            </a:br>
            <a:endParaRPr lang="en-US" sz="72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18DDC5-8840-7932-ED0D-6AB622A77F48}"/>
              </a:ext>
            </a:extLst>
          </p:cNvPr>
          <p:cNvSpPr/>
          <p:nvPr/>
        </p:nvSpPr>
        <p:spPr>
          <a:xfrm>
            <a:off x="0" y="384313"/>
            <a:ext cx="12470296" cy="1994452"/>
          </a:xfrm>
          <a:prstGeom prst="rect">
            <a:avLst/>
          </a:prstGeom>
          <a:solidFill>
            <a:srgbClr val="686D59"/>
          </a:solidFill>
          <a:ln>
            <a:solidFill>
              <a:srgbClr val="686D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city of sedona&#10;&#10;Description automatically generated">
            <a:extLst>
              <a:ext uri="{FF2B5EF4-FFF2-40B4-BE49-F238E27FC236}">
                <a16:creationId xmlns:a16="http://schemas.microsoft.com/office/drawing/2014/main" id="{81CCAA76-1506-0D28-CD68-687EADC54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82" y="455691"/>
            <a:ext cx="2229349" cy="18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Monthly Performance Summary">
            <a:extLst>
              <a:ext uri="{FF2B5EF4-FFF2-40B4-BE49-F238E27FC236}">
                <a16:creationId xmlns:a16="http://schemas.microsoft.com/office/drawing/2014/main" id="{EDCB74D9-3D46-1230-5235-439D56E97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8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D331-0401-1AEA-CAF9-1FAF4B9A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8403C-DEAB-60DD-17F2-17C2CA625B40}"/>
              </a:ext>
            </a:extLst>
          </p:cNvPr>
          <p:cNvSpPr/>
          <p:nvPr/>
        </p:nvSpPr>
        <p:spPr>
          <a:xfrm>
            <a:off x="6021957" y="671827"/>
            <a:ext cx="6170043" cy="272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de2" descr="Monthly Report">
            <a:extLst>
              <a:ext uri="{FF2B5EF4-FFF2-40B4-BE49-F238E27FC236}">
                <a16:creationId xmlns:a16="http://schemas.microsoft.com/office/drawing/2014/main" id="{BCF9E2D3-5C75-B5D3-3B71-DD2E73CAF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2450"/>
            <a:ext cx="7735712" cy="4351338"/>
          </a:xfrm>
          <a:prstGeom prst="rect">
            <a:avLst/>
          </a:prstGeom>
        </p:spPr>
      </p:pic>
      <p:pic>
        <p:nvPicPr>
          <p:cNvPr id="12" name="slide2" descr="Monthly Report">
            <a:extLst>
              <a:ext uri="{FF2B5EF4-FFF2-40B4-BE49-F238E27FC236}">
                <a16:creationId xmlns:a16="http://schemas.microsoft.com/office/drawing/2014/main" id="{2F73CC58-0519-81A4-0ED7-32523B77D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17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D3C792-90AC-7FC5-E0B6-E37B11F74DAB}"/>
              </a:ext>
            </a:extLst>
          </p:cNvPr>
          <p:cNvSpPr/>
          <p:nvPr/>
        </p:nvSpPr>
        <p:spPr>
          <a:xfrm>
            <a:off x="5877339" y="1113183"/>
            <a:ext cx="6255026" cy="294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EE5E-B16D-2595-B66D-D3BF320A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8F63C2E-F4A7-4102-4034-1C7947FF8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585C-001B-586F-CC2B-6FC66D79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slide2" descr="International Visitors">
            <a:extLst>
              <a:ext uri="{FF2B5EF4-FFF2-40B4-BE49-F238E27FC236}">
                <a16:creationId xmlns:a16="http://schemas.microsoft.com/office/drawing/2014/main" id="{499349B4-A04E-332D-EE0E-9F20E883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3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9878"/>
            <a:ext cx="10363200" cy="740664"/>
          </a:xfrm>
        </p:spPr>
        <p:txBody>
          <a:bodyPr>
            <a:noAutofit/>
          </a:bodyPr>
          <a:lstStyle/>
          <a:p>
            <a:r>
              <a:rPr lang="en-US" dirty="0"/>
              <a:t>Future hotel demand looks strong in spring, softer in summer</a:t>
            </a:r>
            <a:endParaRPr lang="en-US" dirty="0">
              <a:solidFill>
                <a:srgbClr val="003469"/>
              </a:solidFill>
            </a:endParaRPr>
          </a:p>
        </p:txBody>
      </p:sp>
      <p:pic>
        <p:nvPicPr>
          <p:cNvPr id="7" name="Picture 6" descr="A graph of a bar graph">
            <a:extLst>
              <a:ext uri="{FF2B5EF4-FFF2-40B4-BE49-F238E27FC236}">
                <a16:creationId xmlns:a16="http://schemas.microsoft.com/office/drawing/2014/main" id="{9AE198CE-5640-6F68-2D49-E5404525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1808302"/>
            <a:ext cx="11155680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13A349-5349-0D05-75A8-4FCE17DE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lide2" descr="Summary ">
            <a:extLst>
              <a:ext uri="{FF2B5EF4-FFF2-40B4-BE49-F238E27FC236}">
                <a16:creationId xmlns:a16="http://schemas.microsoft.com/office/drawing/2014/main" id="{7BB5BE7C-012B-304D-26DF-7876CA79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6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e7d32a4-e1a2-4e59-9796-1aef5d06337f">QFK4N6DMKU6T-1515275659-633001</_dlc_DocId>
    <_dlc_DocIdUrl xmlns="5e7d32a4-e1a2-4e59-9796-1aef5d06337f">
      <Url>https://sedonaaz.sharepoint.com/sites/City/_layouts/15/DocIdRedir.aspx?ID=QFK4N6DMKU6T-1515275659-633001</Url>
      <Description>QFK4N6DMKU6T-1515275659-633001</Description>
    </_dlc_DocIdUrl>
    <TaxCatchAll xmlns="5e7d32a4-e1a2-4e59-9796-1aef5d06337f" xsi:nil="true"/>
    <lcf76f155ced4ddcb4097134ff3c332f xmlns="51459e57-494f-4128-8bc3-6106264bcc35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EB34D293BBC419BBE5556C29C3F8D" ma:contentTypeVersion="785" ma:contentTypeDescription="Create a new document." ma:contentTypeScope="" ma:versionID="4cf0fe7bd3b8f06b82b0ad151d702d93">
  <xsd:schema xmlns:xsd="http://www.w3.org/2001/XMLSchema" xmlns:xs="http://www.w3.org/2001/XMLSchema" xmlns:p="http://schemas.microsoft.com/office/2006/metadata/properties" xmlns:ns2="5e7d32a4-e1a2-4e59-9796-1aef5d06337f" xmlns:ns3="51459e57-494f-4128-8bc3-6106264bcc35" xmlns:ns4="http://schemas.microsoft.com/sharepoint/v4" targetNamespace="http://schemas.microsoft.com/office/2006/metadata/properties" ma:root="true" ma:fieldsID="0770947e8e0e92891a1177d3ca53fbde" ns2:_="" ns3:_="" ns4:_="">
    <xsd:import namespace="5e7d32a4-e1a2-4e59-9796-1aef5d06337f"/>
    <xsd:import namespace="51459e57-494f-4128-8bc3-6106264bcc3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IconOverlay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d32a4-e1a2-4e59-9796-1aef5d06337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899ed07-a2ba-40ec-aea8-d66d9b67f621}" ma:internalName="TaxCatchAll" ma:showField="CatchAllData" ma:web="5e7d32a4-e1a2-4e59-9796-1aef5d063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59e57-494f-4128-8bc3-6106264bc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5c58c40-6dca-462c-a4be-6a14195d9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3EBB04-2E2F-473C-BCDE-28B96E53B4C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53D3CB3-0400-441D-B5CC-7040246C9E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2D9AD-5AE0-455E-BBEF-6C1D92932B2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3dd2858-d3b4-4bad-afcd-adea07b92b35"/>
    <ds:schemaRef ds:uri="d2870a43-0b76-4111-a7b3-9d7bb328c574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3217D1A-C8F4-48FF-8760-EA0F667F4B4D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265</Words>
  <Application>Microsoft Office PowerPoint</Application>
  <PresentationFormat>Widescreen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Aptos Light</vt:lpstr>
      <vt:lpstr>Arial</vt:lpstr>
      <vt:lpstr>Calibri</vt:lpstr>
      <vt:lpstr>Calibri Light</vt:lpstr>
      <vt:lpstr>Google Sans</vt:lpstr>
      <vt:lpstr>Proxima Nova Lt</vt:lpstr>
      <vt:lpstr>Proxima Nova Rg</vt:lpstr>
      <vt:lpstr>TableauMedium-0-50</vt:lpstr>
      <vt:lpstr>ヒラギノ角ゴ Pro W3</vt:lpstr>
      <vt:lpstr>Office Theme</vt:lpstr>
      <vt:lpstr>CITY OF SEDONA TOURISM PROGRAM TAB Update </vt:lpstr>
      <vt:lpstr>PowerPoint Presentation</vt:lpstr>
      <vt:lpstr>PowerPoint Presentation</vt:lpstr>
      <vt:lpstr>PowerPoint Presentation</vt:lpstr>
      <vt:lpstr>PowerPoint Presentation</vt:lpstr>
      <vt:lpstr>Future hotel demand looks strong in spring, softer in summer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and Public Relations Program</dc:title>
  <dc:creator>Lauren Browne</dc:creator>
  <cp:lastModifiedBy>Lauren Browne</cp:lastModifiedBy>
  <cp:revision>4</cp:revision>
  <cp:lastPrinted>2020-03-04T20:43:16Z</cp:lastPrinted>
  <dcterms:created xsi:type="dcterms:W3CDTF">2020-03-03T18:06:15Z</dcterms:created>
  <dcterms:modified xsi:type="dcterms:W3CDTF">2024-03-06T20:54:17Z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0x0101006ADEB34D293BBC419BBE5556C29C3F8D</vt:lpwstr>
  </property>
  <property fmtid="{D5CDD505-2E9C-101B-9397-08002B2CF9AE}" pid="3" name="Order">
    <vt:r8>59600</vt:r8>
  </property>
  <property fmtid="{D5CDD505-2E9C-101B-9397-08002B2CF9AE}" pid="4" name="_dlc_DocIdItemGuid">
    <vt:lpwstr>eef86f76-7127-4853-9855-a4218c013efd</vt:lpwstr>
  </property>
  <property fmtid="{D5CDD505-2E9C-101B-9397-08002B2CF9AE}" pid="5" name="MediaServiceImageTags">
    <vt:lpwstr/>
  </property>
</Properties>
</file>