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y="5143500" cx="9144000"/>
  <p:notesSz cx="6858000" cy="9144000"/>
  <p:embeddedFontLst>
    <p:embeddedFont>
      <p:font typeface="Roboto"/>
      <p:regular r:id="rId21"/>
      <p:bold r:id="rId22"/>
      <p:italic r:id="rId23"/>
      <p:boldItalic r:id="rId24"/>
    </p:embeddedFont>
    <p:embeddedFont>
      <p:font typeface="Montserrat Medium"/>
      <p:regular r:id="rId25"/>
      <p:bold r:id="rId26"/>
      <p:italic r:id="rId27"/>
      <p:boldItalic r:id="rId28"/>
    </p:embeddedFont>
    <p:embeddedFont>
      <p:font typeface="Montserrat ExtraLight"/>
      <p:regular r:id="rId29"/>
      <p:bold r:id="rId30"/>
      <p:italic r:id="rId31"/>
      <p:boldItalic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177">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177"/>
      </p:guideLst>
    </p:cSldViewPr>
  </p:slideViewPr>
</p:viewPr>
</file>

<file path=ppt/_rels/presentation.xml.rels><?xml version="1.0" encoding="UTF-8" standalone="yes"?>
<Relationships xmlns="http://schemas.openxmlformats.org/package/2006/relationships"><Relationship Id="rId26" Type="http://schemas.openxmlformats.org/officeDocument/2006/relationships/font" Target="fonts/MontserratMedium-bold.fntdata"/><Relationship Id="rId13" Type="http://schemas.openxmlformats.org/officeDocument/2006/relationships/slide" Target="slides/slide8.xml"/><Relationship Id="rId18" Type="http://schemas.openxmlformats.org/officeDocument/2006/relationships/slide" Target="slides/slide13.xml"/><Relationship Id="rId21" Type="http://schemas.openxmlformats.org/officeDocument/2006/relationships/font" Target="fonts/Roboto-regular.fntdata"/><Relationship Id="rId3" Type="http://schemas.openxmlformats.org/officeDocument/2006/relationships/presProps" Target="presProps.xml"/><Relationship Id="rId34" Type="http://schemas.openxmlformats.org/officeDocument/2006/relationships/customXml" Target="../customXml/item2.xml"/><Relationship Id="rId25" Type="http://schemas.openxmlformats.org/officeDocument/2006/relationships/font" Target="fonts/MontserratMedium-regular.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customXml" Target="../customXml/item1.xml"/><Relationship Id="rId20" Type="http://schemas.openxmlformats.org/officeDocument/2006/relationships/slide" Target="slides/slide15.xml"/><Relationship Id="rId2" Type="http://schemas.openxmlformats.org/officeDocument/2006/relationships/viewProps" Target="viewProps.xml"/><Relationship Id="rId29" Type="http://schemas.openxmlformats.org/officeDocument/2006/relationships/font" Target="fonts/MontserratExtraLight-regular.fntdata"/><Relationship Id="rId16" Type="http://schemas.openxmlformats.org/officeDocument/2006/relationships/slide" Target="slides/slide11.xml"/><Relationship Id="rId24" Type="http://schemas.openxmlformats.org/officeDocument/2006/relationships/font" Target="fonts/Roboto-boldItalic.fntdata"/><Relationship Id="rId1" Type="http://schemas.openxmlformats.org/officeDocument/2006/relationships/theme" Target="theme/theme2.xml"/><Relationship Id="rId6" Type="http://schemas.openxmlformats.org/officeDocument/2006/relationships/slide" Target="slides/slide1.xml"/><Relationship Id="rId11" Type="http://schemas.openxmlformats.org/officeDocument/2006/relationships/slide" Target="slides/slide6.xml"/><Relationship Id="rId32" Type="http://schemas.openxmlformats.org/officeDocument/2006/relationships/font" Target="fonts/MontserratExtraLight-boldItalic.fntdata"/><Relationship Id="rId23" Type="http://schemas.openxmlformats.org/officeDocument/2006/relationships/font" Target="fonts/Roboto-italic.fntdata"/><Relationship Id="rId28" Type="http://schemas.openxmlformats.org/officeDocument/2006/relationships/font" Target="fonts/MontserratMedium-boldItalic.fntdata"/><Relationship Id="rId5" Type="http://schemas.openxmlformats.org/officeDocument/2006/relationships/notesMaster" Target="notesMasters/notesMaster1.xml"/><Relationship Id="rId15" Type="http://schemas.openxmlformats.org/officeDocument/2006/relationships/slide" Target="slides/slide10.xml"/><Relationship Id="rId31" Type="http://schemas.openxmlformats.org/officeDocument/2006/relationships/font" Target="fonts/MontserratExtraLight-italic.fntdata"/><Relationship Id="rId10" Type="http://schemas.openxmlformats.org/officeDocument/2006/relationships/slide" Target="slides/slide5.xml"/><Relationship Id="rId19" Type="http://schemas.openxmlformats.org/officeDocument/2006/relationships/slide" Target="slides/slide14.xml"/><Relationship Id="rId22" Type="http://schemas.openxmlformats.org/officeDocument/2006/relationships/font" Target="fonts/Roboto-bold.fntdata"/><Relationship Id="rId4" Type="http://schemas.openxmlformats.org/officeDocument/2006/relationships/slideMaster" Target="slideMasters/slideMaster1.xml"/><Relationship Id="rId9" Type="http://schemas.openxmlformats.org/officeDocument/2006/relationships/slide" Target="slides/slide4.xml"/><Relationship Id="rId27" Type="http://schemas.openxmlformats.org/officeDocument/2006/relationships/font" Target="fonts/MontserratMedium-italic.fntdata"/><Relationship Id="rId30" Type="http://schemas.openxmlformats.org/officeDocument/2006/relationships/font" Target="fonts/MontserratExtraLight-bold.fntdata"/><Relationship Id="rId14" Type="http://schemas.openxmlformats.org/officeDocument/2006/relationships/slide" Target="slides/slide9.xml"/><Relationship Id="rId35" Type="http://schemas.openxmlformats.org/officeDocument/2006/relationships/customXml" Target="../customXml/item3.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2ba9f6ef413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2ba9f6ef413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2bc1405007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2bc1405007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2be1bae9db3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2be1bae9db3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26a1537c839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26a1537c839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2be591f6157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2be591f6157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2bc14050078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2bc14050078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2ba9f6ef41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2ba9f6ef41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2ba9f6ef413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2ba9f6ef413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2ba9f6ef413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2ba9f6ef413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2bcf8235d31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2bcf8235d31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2bc2e8ba2bf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2bc2e8ba2bf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2be591f6157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2be591f6157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2bc96ae51ce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2bc96ae51ce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2ba9f6ef413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2ba9f6ef413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8.jpg"/><Relationship Id="rId4" Type="http://schemas.openxmlformats.org/officeDocument/2006/relationships/image" Target="../media/image5.jpg"/><Relationship Id="rId5" Type="http://schemas.openxmlformats.org/officeDocument/2006/relationships/image" Target="../media/image8.jpg"/><Relationship Id="rId6" Type="http://schemas.openxmlformats.org/officeDocument/2006/relationships/image" Target="../media/image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1.jpg"/><Relationship Id="rId4" Type="http://schemas.openxmlformats.org/officeDocument/2006/relationships/image" Target="../media/image11.jpg"/><Relationship Id="rId5" Type="http://schemas.openxmlformats.org/officeDocument/2006/relationships/image" Target="../media/image9.jpg"/><Relationship Id="rId6" Type="http://schemas.openxmlformats.org/officeDocument/2006/relationships/image" Target="../media/image1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7.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4.png"/><Relationship Id="rId4" Type="http://schemas.openxmlformats.org/officeDocument/2006/relationships/image" Target="../media/image13.png"/><Relationship Id="rId5" Type="http://schemas.openxmlformats.org/officeDocument/2006/relationships/image" Target="../media/image12.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3.png"/><Relationship Id="rId4" Type="http://schemas.openxmlformats.org/officeDocument/2006/relationships/image" Target="../media/image27.jpg"/><Relationship Id="rId11" Type="http://schemas.openxmlformats.org/officeDocument/2006/relationships/image" Target="../media/image3.png"/><Relationship Id="rId10" Type="http://schemas.openxmlformats.org/officeDocument/2006/relationships/image" Target="../media/image20.jpg"/><Relationship Id="rId12" Type="http://schemas.openxmlformats.org/officeDocument/2006/relationships/image" Target="../media/image1.png"/><Relationship Id="rId9" Type="http://schemas.openxmlformats.org/officeDocument/2006/relationships/image" Target="../media/image18.jpg"/><Relationship Id="rId5" Type="http://schemas.openxmlformats.org/officeDocument/2006/relationships/image" Target="../media/image2.jpg"/><Relationship Id="rId6" Type="http://schemas.openxmlformats.org/officeDocument/2006/relationships/image" Target="../media/image26.jpg"/><Relationship Id="rId7" Type="http://schemas.openxmlformats.org/officeDocument/2006/relationships/image" Target="../media/image6.jpg"/><Relationship Id="rId8" Type="http://schemas.openxmlformats.org/officeDocument/2006/relationships/image" Target="../media/image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b="1667" l="11985" r="12303" t="34430"/>
          <a:stretch/>
        </p:blipFill>
        <p:spPr>
          <a:xfrm>
            <a:off x="0" y="0"/>
            <a:ext cx="9144003" cy="5143501"/>
          </a:xfrm>
          <a:prstGeom prst="rect">
            <a:avLst/>
          </a:prstGeom>
          <a:noFill/>
          <a:ln>
            <a:noFill/>
          </a:ln>
        </p:spPr>
      </p:pic>
      <p:sp>
        <p:nvSpPr>
          <p:cNvPr id="55" name="Google Shape;55;p13"/>
          <p:cNvSpPr txBox="1"/>
          <p:nvPr/>
        </p:nvSpPr>
        <p:spPr>
          <a:xfrm>
            <a:off x="419100" y="541025"/>
            <a:ext cx="5372100" cy="110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500">
                <a:solidFill>
                  <a:schemeClr val="lt1"/>
                </a:solidFill>
                <a:latin typeface="Impact"/>
                <a:ea typeface="Impact"/>
                <a:cs typeface="Impact"/>
                <a:sym typeface="Impact"/>
              </a:rPr>
              <a:t>SEDONA</a:t>
            </a:r>
            <a:endParaRPr sz="6500">
              <a:solidFill>
                <a:schemeClr val="lt1"/>
              </a:solidFill>
              <a:latin typeface="Impact"/>
              <a:ea typeface="Impact"/>
              <a:cs typeface="Impact"/>
              <a:sym typeface="Impact"/>
            </a:endParaRPr>
          </a:p>
        </p:txBody>
      </p:sp>
      <p:sp>
        <p:nvSpPr>
          <p:cNvPr id="56" name="Google Shape;56;p13"/>
          <p:cNvSpPr txBox="1"/>
          <p:nvPr/>
        </p:nvSpPr>
        <p:spPr>
          <a:xfrm>
            <a:off x="419100" y="4191050"/>
            <a:ext cx="4541400" cy="55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lt1"/>
                </a:solidFill>
              </a:rPr>
              <a:t>Summer Stewardship Campaign Concepts</a:t>
            </a:r>
            <a:endParaRPr sz="1600">
              <a:solidFill>
                <a:schemeClr val="l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pic>
        <p:nvPicPr>
          <p:cNvPr id="141" name="Google Shape;141;p22"/>
          <p:cNvPicPr preferRelativeResize="0"/>
          <p:nvPr/>
        </p:nvPicPr>
        <p:blipFill rotWithShape="1">
          <a:blip r:embed="rId3">
            <a:alphaModFix/>
          </a:blip>
          <a:srcRect b="0" l="20331" r="20325" t="0"/>
          <a:stretch/>
        </p:blipFill>
        <p:spPr>
          <a:xfrm>
            <a:off x="4297675" y="0"/>
            <a:ext cx="4579625" cy="5143501"/>
          </a:xfrm>
          <a:prstGeom prst="rect">
            <a:avLst/>
          </a:prstGeom>
          <a:noFill/>
          <a:ln>
            <a:noFill/>
          </a:ln>
        </p:spPr>
      </p:pic>
      <p:sp>
        <p:nvSpPr>
          <p:cNvPr id="142" name="Google Shape;142;p22"/>
          <p:cNvSpPr txBox="1"/>
          <p:nvPr/>
        </p:nvSpPr>
        <p:spPr>
          <a:xfrm>
            <a:off x="149575" y="195663"/>
            <a:ext cx="5372100" cy="1104900"/>
          </a:xfrm>
          <a:prstGeom prst="rect">
            <a:avLst/>
          </a:prstGeom>
          <a:noFill/>
          <a:ln>
            <a:noFill/>
          </a:ln>
        </p:spPr>
        <p:txBody>
          <a:bodyPr anchorCtr="0" anchor="t" bIns="91425" lIns="91425" spcFirstLastPara="1" rIns="91425" wrap="square" tIns="91425">
            <a:noAutofit/>
          </a:bodyPr>
          <a:lstStyle/>
          <a:p>
            <a:pPr indent="0" lvl="0" marL="0" rtl="0" algn="l">
              <a:lnSpc>
                <a:spcPct val="75000"/>
              </a:lnSpc>
              <a:spcBef>
                <a:spcPts val="0"/>
              </a:spcBef>
              <a:spcAft>
                <a:spcPts val="0"/>
              </a:spcAft>
              <a:buNone/>
            </a:pPr>
            <a:r>
              <a:rPr lang="en" sz="6000">
                <a:solidFill>
                  <a:srgbClr val="F6B26B"/>
                </a:solidFill>
                <a:latin typeface="Impact"/>
                <a:ea typeface="Impact"/>
                <a:cs typeface="Impact"/>
                <a:sym typeface="Impact"/>
              </a:rPr>
              <a:t>IN THE</a:t>
            </a:r>
            <a:endParaRPr sz="6000">
              <a:solidFill>
                <a:srgbClr val="F6B26B"/>
              </a:solidFill>
              <a:latin typeface="Impact"/>
              <a:ea typeface="Impact"/>
              <a:cs typeface="Impact"/>
              <a:sym typeface="Impact"/>
            </a:endParaRPr>
          </a:p>
          <a:p>
            <a:pPr indent="0" lvl="0" marL="0" rtl="0" algn="l">
              <a:lnSpc>
                <a:spcPct val="75000"/>
              </a:lnSpc>
              <a:spcBef>
                <a:spcPts val="0"/>
              </a:spcBef>
              <a:spcAft>
                <a:spcPts val="0"/>
              </a:spcAft>
              <a:buNone/>
            </a:pPr>
            <a:r>
              <a:rPr lang="en" sz="6000">
                <a:solidFill>
                  <a:srgbClr val="F6B26B"/>
                </a:solidFill>
                <a:latin typeface="Impact"/>
                <a:ea typeface="Impact"/>
                <a:cs typeface="Impact"/>
                <a:sym typeface="Impact"/>
              </a:rPr>
              <a:t>MOMENT</a:t>
            </a:r>
            <a:endParaRPr sz="6000">
              <a:solidFill>
                <a:srgbClr val="F6B26B"/>
              </a:solidFill>
              <a:latin typeface="Impact"/>
              <a:ea typeface="Impact"/>
              <a:cs typeface="Impact"/>
              <a:sym typeface="Impact"/>
            </a:endParaRPr>
          </a:p>
        </p:txBody>
      </p:sp>
      <p:sp>
        <p:nvSpPr>
          <p:cNvPr id="143" name="Google Shape;143;p22"/>
          <p:cNvSpPr txBox="1"/>
          <p:nvPr/>
        </p:nvSpPr>
        <p:spPr>
          <a:xfrm>
            <a:off x="184125" y="1755925"/>
            <a:ext cx="3592500" cy="2819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000">
                <a:solidFill>
                  <a:srgbClr val="51565E"/>
                </a:solidFill>
              </a:rPr>
              <a:t>In a world where the focus often lies on capturing images for social media validation, the essence of living in the present moment is often overshadowed. This concept emphasizes the importance of the small things we can do that have big impact. </a:t>
            </a:r>
            <a:r>
              <a:rPr b="1" lang="en" sz="1000">
                <a:solidFill>
                  <a:srgbClr val="51565E"/>
                </a:solidFill>
              </a:rPr>
              <a:t>This in turn can create a deeper respect for natural places and the local community while encouraging better habits.</a:t>
            </a:r>
            <a:endParaRPr b="1" sz="1000">
              <a:solidFill>
                <a:srgbClr val="51565E"/>
              </a:solidFill>
            </a:endParaRPr>
          </a:p>
          <a:p>
            <a:pPr indent="0" lvl="0" marL="0" rtl="0" algn="l">
              <a:lnSpc>
                <a:spcPct val="115000"/>
              </a:lnSpc>
              <a:spcBef>
                <a:spcPts val="0"/>
              </a:spcBef>
              <a:spcAft>
                <a:spcPts val="0"/>
              </a:spcAft>
              <a:buClr>
                <a:schemeClr val="dk1"/>
              </a:buClr>
              <a:buSzPts val="1100"/>
              <a:buFont typeface="Arial"/>
              <a:buNone/>
            </a:pPr>
            <a:r>
              <a:t/>
            </a:r>
            <a:endParaRPr b="1" sz="1000">
              <a:solidFill>
                <a:srgbClr val="51565E"/>
              </a:solidFill>
            </a:endParaRPr>
          </a:p>
          <a:p>
            <a:pPr indent="0" lvl="0" marL="0" rtl="0" algn="l">
              <a:lnSpc>
                <a:spcPct val="115000"/>
              </a:lnSpc>
              <a:spcBef>
                <a:spcPts val="0"/>
              </a:spcBef>
              <a:spcAft>
                <a:spcPts val="0"/>
              </a:spcAft>
              <a:buClr>
                <a:schemeClr val="dk1"/>
              </a:buClr>
              <a:buSzPts val="1100"/>
              <a:buFont typeface="Arial"/>
              <a:buNone/>
            </a:pPr>
            <a:r>
              <a:rPr b="1" lang="en" sz="1000">
                <a:solidFill>
                  <a:srgbClr val="51565E"/>
                </a:solidFill>
              </a:rPr>
              <a:t>This idea also lends itself to creating more educational videos where we can can focus on some of the detailed ways that people can be responsible and effect change; for example, picking up trash, staying on marked trails, avoiding areas of overuse, being polite and courteous to others, etc.</a:t>
            </a:r>
            <a:endParaRPr b="1" sz="1000">
              <a:solidFill>
                <a:srgbClr val="51565E"/>
              </a:solidFill>
            </a:endParaRPr>
          </a:p>
          <a:p>
            <a:pPr indent="0" lvl="0" marL="0" rtl="0" algn="l">
              <a:lnSpc>
                <a:spcPct val="115000"/>
              </a:lnSpc>
              <a:spcBef>
                <a:spcPts val="0"/>
              </a:spcBef>
              <a:spcAft>
                <a:spcPts val="0"/>
              </a:spcAft>
              <a:buClr>
                <a:schemeClr val="dk1"/>
              </a:buClr>
              <a:buSzPts val="1100"/>
              <a:buFont typeface="Arial"/>
              <a:buNone/>
            </a:pPr>
            <a:r>
              <a:rPr b="1" lang="en" sz="1000">
                <a:solidFill>
                  <a:srgbClr val="51565E"/>
                </a:solidFill>
              </a:rPr>
              <a:t> </a:t>
            </a:r>
            <a:endParaRPr b="1" sz="1000">
              <a:solidFill>
                <a:srgbClr val="51565E"/>
              </a:solidFill>
            </a:endParaRPr>
          </a:p>
          <a:p>
            <a:pPr indent="0" lvl="0" marL="0" rtl="0" algn="l">
              <a:lnSpc>
                <a:spcPct val="115000"/>
              </a:lnSpc>
              <a:spcBef>
                <a:spcPts val="0"/>
              </a:spcBef>
              <a:spcAft>
                <a:spcPts val="0"/>
              </a:spcAft>
              <a:buClr>
                <a:schemeClr val="dk1"/>
              </a:buClr>
              <a:buSzPts val="1100"/>
              <a:buFont typeface="Arial"/>
              <a:buNone/>
            </a:pPr>
            <a:r>
              <a:t/>
            </a:r>
            <a:endParaRPr b="1" sz="1000">
              <a:solidFill>
                <a:srgbClr val="51565E"/>
              </a:solidFill>
            </a:endParaRPr>
          </a:p>
          <a:p>
            <a:pPr indent="0" lvl="0" marL="0" rtl="0" algn="l">
              <a:lnSpc>
                <a:spcPct val="115000"/>
              </a:lnSpc>
              <a:spcBef>
                <a:spcPts val="0"/>
              </a:spcBef>
              <a:spcAft>
                <a:spcPts val="0"/>
              </a:spcAft>
              <a:buClr>
                <a:schemeClr val="dk1"/>
              </a:buClr>
              <a:buSzPts val="1100"/>
              <a:buFont typeface="Arial"/>
              <a:buNone/>
            </a:pPr>
            <a:r>
              <a:t/>
            </a:r>
            <a:endParaRPr b="1" sz="1000">
              <a:solidFill>
                <a:srgbClr val="51565E"/>
              </a:solidFill>
            </a:endParaRPr>
          </a:p>
        </p:txBody>
      </p:sp>
      <p:sp>
        <p:nvSpPr>
          <p:cNvPr id="144" name="Google Shape;144;p22"/>
          <p:cNvSpPr/>
          <p:nvPr/>
        </p:nvSpPr>
        <p:spPr>
          <a:xfrm>
            <a:off x="279800" y="4867475"/>
            <a:ext cx="1026300" cy="126000"/>
          </a:xfrm>
          <a:prstGeom prst="rect">
            <a:avLst/>
          </a:prstGeom>
          <a:solidFill>
            <a:srgbClr val="B45F0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5" name="Google Shape;145;p22"/>
          <p:cNvSpPr txBox="1"/>
          <p:nvPr/>
        </p:nvSpPr>
        <p:spPr>
          <a:xfrm>
            <a:off x="-4502175" y="1917850"/>
            <a:ext cx="3354300" cy="2819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000">
                <a:solidFill>
                  <a:srgbClr val="51565E"/>
                </a:solidFill>
              </a:rPr>
              <a:t>In a world where the focus often lies on capturing images for social media validation, the essence </a:t>
            </a:r>
            <a:br>
              <a:rPr b="1" lang="en" sz="1000">
                <a:solidFill>
                  <a:srgbClr val="51565E"/>
                </a:solidFill>
              </a:rPr>
            </a:br>
            <a:r>
              <a:rPr b="1" lang="en" sz="1000">
                <a:solidFill>
                  <a:srgbClr val="51565E"/>
                </a:solidFill>
              </a:rPr>
              <a:t>of living in the present moment is often overshadowed. This concept emphasizes the importance of experiencing places like Sedona without the distractions of social media trends, allowing individuals to forge genuine connections with their surroundings and live fully in the present. </a:t>
            </a:r>
            <a:endParaRPr b="1" sz="1000">
              <a:solidFill>
                <a:srgbClr val="51565E"/>
              </a:solidFill>
            </a:endParaRPr>
          </a:p>
          <a:p>
            <a:pPr indent="0" lvl="0" marL="0" rtl="0" algn="l">
              <a:lnSpc>
                <a:spcPct val="115000"/>
              </a:lnSpc>
              <a:spcBef>
                <a:spcPts val="0"/>
              </a:spcBef>
              <a:spcAft>
                <a:spcPts val="0"/>
              </a:spcAft>
              <a:buClr>
                <a:schemeClr val="dk1"/>
              </a:buClr>
              <a:buSzPts val="1100"/>
              <a:buFont typeface="Arial"/>
              <a:buNone/>
            </a:pPr>
            <a:r>
              <a:t/>
            </a:r>
            <a:endParaRPr b="1" sz="1000">
              <a:solidFill>
                <a:srgbClr val="51565E"/>
              </a:solidFill>
            </a:endParaRPr>
          </a:p>
          <a:p>
            <a:pPr indent="0" lvl="0" marL="0" rtl="0" algn="l">
              <a:lnSpc>
                <a:spcPct val="115000"/>
              </a:lnSpc>
              <a:spcBef>
                <a:spcPts val="0"/>
              </a:spcBef>
              <a:spcAft>
                <a:spcPts val="0"/>
              </a:spcAft>
              <a:buClr>
                <a:schemeClr val="dk1"/>
              </a:buClr>
              <a:buSzPts val="1100"/>
              <a:buFont typeface="Arial"/>
              <a:buNone/>
            </a:pPr>
            <a:r>
              <a:rPr b="1" lang="en" sz="1000">
                <a:solidFill>
                  <a:srgbClr val="51565E"/>
                </a:solidFill>
              </a:rPr>
              <a:t>This in turn can create a deeper respect for natural places and the local community while encouraging better habits.</a:t>
            </a:r>
            <a:endParaRPr b="1" sz="1000">
              <a:solidFill>
                <a:srgbClr val="51565E"/>
              </a:solidFill>
            </a:endParaRPr>
          </a:p>
          <a:p>
            <a:pPr indent="0" lvl="0" marL="0" rtl="0" algn="l">
              <a:lnSpc>
                <a:spcPct val="115000"/>
              </a:lnSpc>
              <a:spcBef>
                <a:spcPts val="0"/>
              </a:spcBef>
              <a:spcAft>
                <a:spcPts val="0"/>
              </a:spcAft>
              <a:buClr>
                <a:schemeClr val="dk1"/>
              </a:buClr>
              <a:buSzPts val="1100"/>
              <a:buFont typeface="Arial"/>
              <a:buNone/>
            </a:pPr>
            <a:r>
              <a:t/>
            </a:r>
            <a:endParaRPr b="1" sz="1000">
              <a:solidFill>
                <a:srgbClr val="51565E"/>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pic>
        <p:nvPicPr>
          <p:cNvPr id="150" name="Google Shape;150;p23"/>
          <p:cNvPicPr preferRelativeResize="0"/>
          <p:nvPr/>
        </p:nvPicPr>
        <p:blipFill rotWithShape="1">
          <a:blip r:embed="rId3">
            <a:alphaModFix/>
          </a:blip>
          <a:srcRect b="10561" l="52475" r="4993" t="11665"/>
          <a:stretch/>
        </p:blipFill>
        <p:spPr>
          <a:xfrm>
            <a:off x="4514850" y="-1250"/>
            <a:ext cx="4500577" cy="5143501"/>
          </a:xfrm>
          <a:prstGeom prst="rect">
            <a:avLst/>
          </a:prstGeom>
          <a:noFill/>
          <a:ln>
            <a:noFill/>
          </a:ln>
        </p:spPr>
      </p:pic>
      <p:sp>
        <p:nvSpPr>
          <p:cNvPr id="151" name="Google Shape;151;p23"/>
          <p:cNvSpPr txBox="1"/>
          <p:nvPr/>
        </p:nvSpPr>
        <p:spPr>
          <a:xfrm>
            <a:off x="149575" y="195675"/>
            <a:ext cx="2208000" cy="1104900"/>
          </a:xfrm>
          <a:prstGeom prst="rect">
            <a:avLst/>
          </a:prstGeom>
          <a:noFill/>
          <a:ln>
            <a:noFill/>
          </a:ln>
        </p:spPr>
        <p:txBody>
          <a:bodyPr anchorCtr="0" anchor="t" bIns="91425" lIns="91425" spcFirstLastPara="1" rIns="91425" wrap="square" tIns="91425">
            <a:noAutofit/>
          </a:bodyPr>
          <a:lstStyle/>
          <a:p>
            <a:pPr indent="0" lvl="0" marL="0" rtl="0" algn="l">
              <a:lnSpc>
                <a:spcPct val="75000"/>
              </a:lnSpc>
              <a:spcBef>
                <a:spcPts val="0"/>
              </a:spcBef>
              <a:spcAft>
                <a:spcPts val="0"/>
              </a:spcAft>
              <a:buNone/>
            </a:pPr>
            <a:r>
              <a:rPr lang="en" sz="4500">
                <a:solidFill>
                  <a:srgbClr val="F6B26B"/>
                </a:solidFill>
                <a:latin typeface="Impact"/>
                <a:ea typeface="Impact"/>
                <a:cs typeface="Impact"/>
                <a:sym typeface="Impact"/>
              </a:rPr>
              <a:t>DIGITAL</a:t>
            </a:r>
            <a:endParaRPr sz="4500">
              <a:solidFill>
                <a:srgbClr val="F6B26B"/>
              </a:solidFill>
              <a:latin typeface="Impact"/>
              <a:ea typeface="Impact"/>
              <a:cs typeface="Impact"/>
              <a:sym typeface="Impact"/>
            </a:endParaRPr>
          </a:p>
          <a:p>
            <a:pPr indent="0" lvl="0" marL="0" rtl="0" algn="l">
              <a:lnSpc>
                <a:spcPct val="75000"/>
              </a:lnSpc>
              <a:spcBef>
                <a:spcPts val="0"/>
              </a:spcBef>
              <a:spcAft>
                <a:spcPts val="0"/>
              </a:spcAft>
              <a:buNone/>
            </a:pPr>
            <a:r>
              <a:rPr lang="en" sz="4500">
                <a:solidFill>
                  <a:srgbClr val="F6B26B"/>
                </a:solidFill>
                <a:latin typeface="Impact"/>
                <a:ea typeface="Impact"/>
                <a:cs typeface="Impact"/>
                <a:sym typeface="Impact"/>
              </a:rPr>
              <a:t>ADS</a:t>
            </a:r>
            <a:endParaRPr sz="4500">
              <a:solidFill>
                <a:srgbClr val="F6B26B"/>
              </a:solidFill>
              <a:latin typeface="Impact"/>
              <a:ea typeface="Impact"/>
              <a:cs typeface="Impact"/>
              <a:sym typeface="Impact"/>
            </a:endParaRPr>
          </a:p>
        </p:txBody>
      </p:sp>
      <p:pic>
        <p:nvPicPr>
          <p:cNvPr id="152" name="Google Shape;152;p23"/>
          <p:cNvPicPr preferRelativeResize="0"/>
          <p:nvPr/>
        </p:nvPicPr>
        <p:blipFill>
          <a:blip r:embed="rId4">
            <a:alphaModFix/>
          </a:blip>
          <a:stretch>
            <a:fillRect/>
          </a:stretch>
        </p:blipFill>
        <p:spPr>
          <a:xfrm>
            <a:off x="258100" y="1626275"/>
            <a:ext cx="1272816" cy="2545676"/>
          </a:xfrm>
          <a:prstGeom prst="rect">
            <a:avLst/>
          </a:prstGeom>
          <a:noFill/>
          <a:ln>
            <a:noFill/>
          </a:ln>
        </p:spPr>
      </p:pic>
      <p:pic>
        <p:nvPicPr>
          <p:cNvPr id="153" name="Google Shape;153;p23"/>
          <p:cNvPicPr preferRelativeResize="0"/>
          <p:nvPr/>
        </p:nvPicPr>
        <p:blipFill rotWithShape="1">
          <a:blip r:embed="rId5">
            <a:alphaModFix/>
          </a:blip>
          <a:srcRect b="0" l="0" r="0" t="0"/>
          <a:stretch/>
        </p:blipFill>
        <p:spPr>
          <a:xfrm>
            <a:off x="1628630" y="1626278"/>
            <a:ext cx="1272810" cy="2545620"/>
          </a:xfrm>
          <a:prstGeom prst="rect">
            <a:avLst/>
          </a:prstGeom>
          <a:noFill/>
          <a:ln>
            <a:noFill/>
          </a:ln>
        </p:spPr>
      </p:pic>
      <p:pic>
        <p:nvPicPr>
          <p:cNvPr id="154" name="Google Shape;154;p23"/>
          <p:cNvPicPr preferRelativeResize="0"/>
          <p:nvPr/>
        </p:nvPicPr>
        <p:blipFill>
          <a:blip r:embed="rId6">
            <a:alphaModFix/>
          </a:blip>
          <a:stretch>
            <a:fillRect/>
          </a:stretch>
        </p:blipFill>
        <p:spPr>
          <a:xfrm>
            <a:off x="2999159" y="1626276"/>
            <a:ext cx="1272816" cy="2545640"/>
          </a:xfrm>
          <a:prstGeom prst="rect">
            <a:avLst/>
          </a:prstGeom>
          <a:noFill/>
          <a:ln>
            <a:noFill/>
          </a:ln>
        </p:spPr>
      </p:pic>
      <p:sp>
        <p:nvSpPr>
          <p:cNvPr id="155" name="Google Shape;155;p23"/>
          <p:cNvSpPr txBox="1"/>
          <p:nvPr/>
        </p:nvSpPr>
        <p:spPr>
          <a:xfrm>
            <a:off x="258100" y="4238600"/>
            <a:ext cx="3000000" cy="33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000">
                <a:solidFill>
                  <a:srgbClr val="434343"/>
                </a:solidFill>
              </a:rPr>
              <a:t>3 frame Animated ad</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24"/>
          <p:cNvSpPr txBox="1"/>
          <p:nvPr/>
        </p:nvSpPr>
        <p:spPr>
          <a:xfrm>
            <a:off x="149575" y="195675"/>
            <a:ext cx="2208000" cy="1104900"/>
          </a:xfrm>
          <a:prstGeom prst="rect">
            <a:avLst/>
          </a:prstGeom>
          <a:noFill/>
          <a:ln>
            <a:noFill/>
          </a:ln>
        </p:spPr>
        <p:txBody>
          <a:bodyPr anchorCtr="0" anchor="t" bIns="91425" lIns="91425" spcFirstLastPara="1" rIns="91425" wrap="square" tIns="91425">
            <a:noAutofit/>
          </a:bodyPr>
          <a:lstStyle/>
          <a:p>
            <a:pPr indent="0" lvl="0" marL="0" rtl="0" algn="l">
              <a:lnSpc>
                <a:spcPct val="75000"/>
              </a:lnSpc>
              <a:spcBef>
                <a:spcPts val="0"/>
              </a:spcBef>
              <a:spcAft>
                <a:spcPts val="0"/>
              </a:spcAft>
              <a:buNone/>
            </a:pPr>
            <a:r>
              <a:rPr lang="en" sz="4500">
                <a:solidFill>
                  <a:srgbClr val="F6B26B"/>
                </a:solidFill>
                <a:latin typeface="Impact"/>
                <a:ea typeface="Impact"/>
                <a:cs typeface="Impact"/>
                <a:sym typeface="Impact"/>
              </a:rPr>
              <a:t>DIGITAL</a:t>
            </a:r>
            <a:endParaRPr sz="4500">
              <a:solidFill>
                <a:srgbClr val="F6B26B"/>
              </a:solidFill>
              <a:latin typeface="Impact"/>
              <a:ea typeface="Impact"/>
              <a:cs typeface="Impact"/>
              <a:sym typeface="Impact"/>
            </a:endParaRPr>
          </a:p>
          <a:p>
            <a:pPr indent="0" lvl="0" marL="0" rtl="0" algn="l">
              <a:lnSpc>
                <a:spcPct val="75000"/>
              </a:lnSpc>
              <a:spcBef>
                <a:spcPts val="0"/>
              </a:spcBef>
              <a:spcAft>
                <a:spcPts val="0"/>
              </a:spcAft>
              <a:buNone/>
            </a:pPr>
            <a:r>
              <a:rPr lang="en" sz="4500">
                <a:solidFill>
                  <a:srgbClr val="F6B26B"/>
                </a:solidFill>
                <a:latin typeface="Impact"/>
                <a:ea typeface="Impact"/>
                <a:cs typeface="Impact"/>
                <a:sym typeface="Impact"/>
              </a:rPr>
              <a:t>ADS</a:t>
            </a:r>
            <a:endParaRPr sz="4500">
              <a:solidFill>
                <a:srgbClr val="F6B26B"/>
              </a:solidFill>
              <a:latin typeface="Impact"/>
              <a:ea typeface="Impact"/>
              <a:cs typeface="Impact"/>
              <a:sym typeface="Impact"/>
            </a:endParaRPr>
          </a:p>
        </p:txBody>
      </p:sp>
      <p:sp>
        <p:nvSpPr>
          <p:cNvPr id="161" name="Google Shape;161;p24"/>
          <p:cNvSpPr txBox="1"/>
          <p:nvPr/>
        </p:nvSpPr>
        <p:spPr>
          <a:xfrm>
            <a:off x="258100" y="4238600"/>
            <a:ext cx="3000000" cy="33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000">
                <a:solidFill>
                  <a:srgbClr val="434343"/>
                </a:solidFill>
              </a:rPr>
              <a:t>3 frame Animated ad</a:t>
            </a:r>
            <a:endParaRPr/>
          </a:p>
        </p:txBody>
      </p:sp>
      <p:pic>
        <p:nvPicPr>
          <p:cNvPr id="162" name="Google Shape;162;p24"/>
          <p:cNvPicPr preferRelativeResize="0"/>
          <p:nvPr/>
        </p:nvPicPr>
        <p:blipFill rotWithShape="1">
          <a:blip r:embed="rId3">
            <a:alphaModFix/>
          </a:blip>
          <a:srcRect b="11513" l="52386" r="5522" t="11521"/>
          <a:stretch/>
        </p:blipFill>
        <p:spPr>
          <a:xfrm>
            <a:off x="4514850" y="0"/>
            <a:ext cx="4500577" cy="5143501"/>
          </a:xfrm>
          <a:prstGeom prst="rect">
            <a:avLst/>
          </a:prstGeom>
          <a:noFill/>
          <a:ln>
            <a:noFill/>
          </a:ln>
        </p:spPr>
      </p:pic>
      <p:pic>
        <p:nvPicPr>
          <p:cNvPr id="163" name="Google Shape;163;p24"/>
          <p:cNvPicPr preferRelativeResize="0"/>
          <p:nvPr/>
        </p:nvPicPr>
        <p:blipFill rotWithShape="1">
          <a:blip r:embed="rId4">
            <a:alphaModFix/>
          </a:blip>
          <a:srcRect b="0" l="0" r="0" t="0"/>
          <a:stretch/>
        </p:blipFill>
        <p:spPr>
          <a:xfrm>
            <a:off x="258100" y="1626275"/>
            <a:ext cx="1272816" cy="2545676"/>
          </a:xfrm>
          <a:prstGeom prst="rect">
            <a:avLst/>
          </a:prstGeom>
          <a:noFill/>
          <a:ln>
            <a:noFill/>
          </a:ln>
        </p:spPr>
      </p:pic>
      <p:pic>
        <p:nvPicPr>
          <p:cNvPr id="164" name="Google Shape;164;p24"/>
          <p:cNvPicPr preferRelativeResize="0"/>
          <p:nvPr/>
        </p:nvPicPr>
        <p:blipFill rotWithShape="1">
          <a:blip r:embed="rId5">
            <a:alphaModFix/>
          </a:blip>
          <a:srcRect b="0" l="0" r="0" t="0"/>
          <a:stretch/>
        </p:blipFill>
        <p:spPr>
          <a:xfrm>
            <a:off x="1628630" y="1626278"/>
            <a:ext cx="1272810" cy="2545620"/>
          </a:xfrm>
          <a:prstGeom prst="rect">
            <a:avLst/>
          </a:prstGeom>
          <a:noFill/>
          <a:ln>
            <a:noFill/>
          </a:ln>
        </p:spPr>
      </p:pic>
      <p:pic>
        <p:nvPicPr>
          <p:cNvPr id="165" name="Google Shape;165;p24"/>
          <p:cNvPicPr preferRelativeResize="0"/>
          <p:nvPr/>
        </p:nvPicPr>
        <p:blipFill rotWithShape="1">
          <a:blip r:embed="rId6">
            <a:alphaModFix/>
          </a:blip>
          <a:srcRect b="0" l="0" r="0" t="0"/>
          <a:stretch/>
        </p:blipFill>
        <p:spPr>
          <a:xfrm>
            <a:off x="2999159" y="1626276"/>
            <a:ext cx="1272816" cy="2545640"/>
          </a:xfrm>
          <a:prstGeom prst="rect">
            <a:avLst/>
          </a:prstGeom>
          <a:noFill/>
          <a:ln>
            <a:noFill/>
          </a:ln>
        </p:spPr>
      </p:pic>
      <p:sp>
        <p:nvSpPr>
          <p:cNvPr id="166" name="Google Shape;166;p24"/>
          <p:cNvSpPr txBox="1"/>
          <p:nvPr/>
        </p:nvSpPr>
        <p:spPr>
          <a:xfrm>
            <a:off x="258100" y="4238600"/>
            <a:ext cx="3000000" cy="33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000">
                <a:solidFill>
                  <a:srgbClr val="434343"/>
                </a:solidFill>
              </a:rPr>
              <a:t>3 frame Animated ad</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25"/>
          <p:cNvSpPr txBox="1"/>
          <p:nvPr/>
        </p:nvSpPr>
        <p:spPr>
          <a:xfrm>
            <a:off x="149575" y="195675"/>
            <a:ext cx="2208000" cy="1104900"/>
          </a:xfrm>
          <a:prstGeom prst="rect">
            <a:avLst/>
          </a:prstGeom>
          <a:noFill/>
          <a:ln>
            <a:noFill/>
          </a:ln>
        </p:spPr>
        <p:txBody>
          <a:bodyPr anchorCtr="0" anchor="t" bIns="91425" lIns="91425" spcFirstLastPara="1" rIns="91425" wrap="square" tIns="91425">
            <a:noAutofit/>
          </a:bodyPr>
          <a:lstStyle/>
          <a:p>
            <a:pPr indent="0" lvl="0" marL="0" rtl="0" algn="l">
              <a:lnSpc>
                <a:spcPct val="75000"/>
              </a:lnSpc>
              <a:spcBef>
                <a:spcPts val="0"/>
              </a:spcBef>
              <a:spcAft>
                <a:spcPts val="0"/>
              </a:spcAft>
              <a:buNone/>
            </a:pPr>
            <a:r>
              <a:rPr lang="en" sz="4500">
                <a:solidFill>
                  <a:srgbClr val="F6B26B"/>
                </a:solidFill>
                <a:latin typeface="Impact"/>
                <a:ea typeface="Impact"/>
                <a:cs typeface="Impact"/>
                <a:sym typeface="Impact"/>
              </a:rPr>
              <a:t>PRINT</a:t>
            </a:r>
            <a:endParaRPr sz="4500">
              <a:solidFill>
                <a:srgbClr val="F6B26B"/>
              </a:solidFill>
              <a:latin typeface="Impact"/>
              <a:ea typeface="Impact"/>
              <a:cs typeface="Impact"/>
              <a:sym typeface="Impact"/>
            </a:endParaRPr>
          </a:p>
          <a:p>
            <a:pPr indent="0" lvl="0" marL="0" rtl="0" algn="l">
              <a:lnSpc>
                <a:spcPct val="75000"/>
              </a:lnSpc>
              <a:spcBef>
                <a:spcPts val="0"/>
              </a:spcBef>
              <a:spcAft>
                <a:spcPts val="0"/>
              </a:spcAft>
              <a:buNone/>
            </a:pPr>
            <a:r>
              <a:rPr lang="en" sz="4500">
                <a:solidFill>
                  <a:srgbClr val="F6B26B"/>
                </a:solidFill>
                <a:latin typeface="Impact"/>
                <a:ea typeface="Impact"/>
                <a:cs typeface="Impact"/>
                <a:sym typeface="Impact"/>
              </a:rPr>
              <a:t>ADS</a:t>
            </a:r>
            <a:endParaRPr sz="4500">
              <a:solidFill>
                <a:srgbClr val="F6B26B"/>
              </a:solidFill>
              <a:latin typeface="Impact"/>
              <a:ea typeface="Impact"/>
              <a:cs typeface="Impact"/>
              <a:sym typeface="Impact"/>
            </a:endParaRPr>
          </a:p>
        </p:txBody>
      </p:sp>
      <p:pic>
        <p:nvPicPr>
          <p:cNvPr id="172" name="Google Shape;172;p25"/>
          <p:cNvPicPr preferRelativeResize="0"/>
          <p:nvPr/>
        </p:nvPicPr>
        <p:blipFill rotWithShape="1">
          <a:blip r:embed="rId3">
            <a:alphaModFix/>
          </a:blip>
          <a:srcRect b="14364" l="17005" r="17005" t="12197"/>
          <a:stretch/>
        </p:blipFill>
        <p:spPr>
          <a:xfrm>
            <a:off x="2485275" y="-1250"/>
            <a:ext cx="6430925" cy="5143499"/>
          </a:xfrm>
          <a:prstGeom prst="rect">
            <a:avLst/>
          </a:prstGeom>
          <a:noFill/>
          <a:ln>
            <a:noFill/>
          </a:ln>
        </p:spPr>
      </p:pic>
      <p:sp>
        <p:nvSpPr>
          <p:cNvPr id="173" name="Google Shape;173;p25"/>
          <p:cNvSpPr txBox="1"/>
          <p:nvPr/>
        </p:nvSpPr>
        <p:spPr>
          <a:xfrm>
            <a:off x="188975" y="2909125"/>
            <a:ext cx="2208000" cy="1905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900">
                <a:solidFill>
                  <a:schemeClr val="accent4"/>
                </a:solidFill>
              </a:rPr>
              <a:t>Body Copy</a:t>
            </a:r>
            <a:endParaRPr sz="900">
              <a:solidFill>
                <a:schemeClr val="accent4"/>
              </a:solidFill>
            </a:endParaRPr>
          </a:p>
          <a:p>
            <a:pPr indent="0" lvl="0" marL="0" rtl="0" algn="l">
              <a:lnSpc>
                <a:spcPct val="115000"/>
              </a:lnSpc>
              <a:spcBef>
                <a:spcPts val="0"/>
              </a:spcBef>
              <a:spcAft>
                <a:spcPts val="0"/>
              </a:spcAft>
              <a:buClr>
                <a:schemeClr val="dk1"/>
              </a:buClr>
              <a:buSzPts val="1100"/>
              <a:buFont typeface="Arial"/>
              <a:buNone/>
            </a:pPr>
            <a:r>
              <a:rPr b="1" lang="en" sz="900">
                <a:solidFill>
                  <a:srgbClr val="51565E"/>
                </a:solidFill>
                <a:highlight>
                  <a:srgbClr val="FFFFFF"/>
                </a:highlight>
                <a:latin typeface="Roboto"/>
                <a:ea typeface="Roboto"/>
                <a:cs typeface="Roboto"/>
                <a:sym typeface="Roboto"/>
              </a:rPr>
              <a:t>It’s in the details.</a:t>
            </a:r>
            <a:endParaRPr b="1" sz="900">
              <a:solidFill>
                <a:srgbClr val="51565E"/>
              </a:solidFill>
              <a:highlight>
                <a:srgbClr val="FFFFFF"/>
              </a:highlight>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lang="en" sz="900">
                <a:solidFill>
                  <a:srgbClr val="51565E"/>
                </a:solidFill>
                <a:highlight>
                  <a:srgbClr val="FFFFFF"/>
                </a:highlight>
                <a:latin typeface="Roboto"/>
                <a:ea typeface="Roboto"/>
                <a:cs typeface="Roboto"/>
                <a:sym typeface="Roboto"/>
              </a:rPr>
              <a:t>In Sedona there are plenty of big moments, but it’s the small actions that count. Staying on trail, packing out trash, and being respectful make all the difference. </a:t>
            </a:r>
            <a:r>
              <a:rPr lang="en" sz="900">
                <a:solidFill>
                  <a:srgbClr val="51565E"/>
                </a:solidFill>
                <a:highlight>
                  <a:schemeClr val="lt1"/>
                </a:highlight>
                <a:latin typeface="Roboto"/>
                <a:ea typeface="Roboto"/>
                <a:cs typeface="Roboto"/>
                <a:sym typeface="Roboto"/>
              </a:rPr>
              <a:t>And, as stewards of this land, it’s nice to slow down and appreciate the details.</a:t>
            </a:r>
            <a:endParaRPr sz="900">
              <a:solidFill>
                <a:srgbClr val="51565E"/>
              </a:solidFill>
              <a:highlight>
                <a:srgbClr val="FFFFFF"/>
              </a:highlight>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t/>
            </a:r>
            <a:endParaRPr sz="900">
              <a:solidFill>
                <a:srgbClr val="51565E"/>
              </a:solidFill>
              <a:highlight>
                <a:srgbClr val="FFFFFF"/>
              </a:highlight>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lang="en" sz="900">
                <a:solidFill>
                  <a:srgbClr val="51565E"/>
                </a:solidFill>
                <a:highlight>
                  <a:srgbClr val="FFFFFF"/>
                </a:highlight>
                <a:latin typeface="Roboto"/>
                <a:ea typeface="Roboto"/>
                <a:cs typeface="Roboto"/>
                <a:sym typeface="Roboto"/>
              </a:rPr>
              <a:t>Join us and embrace the </a:t>
            </a:r>
            <a:r>
              <a:rPr lang="en" sz="900">
                <a:solidFill>
                  <a:srgbClr val="51565E"/>
                </a:solidFill>
                <a:highlight>
                  <a:srgbClr val="FFFFFF"/>
                </a:highlight>
                <a:latin typeface="Roboto"/>
                <a:ea typeface="Roboto"/>
                <a:cs typeface="Roboto"/>
                <a:sym typeface="Roboto"/>
              </a:rPr>
              <a:t>moment</a:t>
            </a:r>
            <a:r>
              <a:rPr lang="en" sz="900">
                <a:solidFill>
                  <a:srgbClr val="51565E"/>
                </a:solidFill>
                <a:highlight>
                  <a:srgbClr val="FFFFFF"/>
                </a:highlight>
                <a:latin typeface="Roboto"/>
                <a:ea typeface="Roboto"/>
                <a:cs typeface="Roboto"/>
                <a:sym typeface="Roboto"/>
              </a:rPr>
              <a:t>.</a:t>
            </a:r>
            <a:endParaRPr sz="900">
              <a:solidFill>
                <a:srgbClr val="51565E"/>
              </a:solidFill>
              <a:highlight>
                <a:srgbClr val="FFFFFF"/>
              </a:highlight>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i="1" lang="en" sz="900">
                <a:solidFill>
                  <a:srgbClr val="51565E"/>
                </a:solidFill>
                <a:highlight>
                  <a:srgbClr val="FFFFFF"/>
                </a:highlight>
                <a:latin typeface="Roboto"/>
                <a:ea typeface="Roboto"/>
                <a:cs typeface="Roboto"/>
                <a:sym typeface="Roboto"/>
              </a:rPr>
              <a:t>Learn more at ScenicSedona.com</a:t>
            </a:r>
            <a:endParaRPr b="1" i="1" sz="900">
              <a:solidFill>
                <a:srgbClr val="51565E"/>
              </a:solidFill>
            </a:endParaRPr>
          </a:p>
        </p:txBody>
      </p:sp>
      <p:sp>
        <p:nvSpPr>
          <p:cNvPr id="174" name="Google Shape;174;p25"/>
          <p:cNvSpPr txBox="1"/>
          <p:nvPr/>
        </p:nvSpPr>
        <p:spPr>
          <a:xfrm>
            <a:off x="-3340050" y="2794825"/>
            <a:ext cx="2208000" cy="1905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900">
                <a:solidFill>
                  <a:schemeClr val="accent4"/>
                </a:solidFill>
              </a:rPr>
              <a:t>Body Copy</a:t>
            </a:r>
            <a:endParaRPr sz="900">
              <a:solidFill>
                <a:schemeClr val="accent4"/>
              </a:solidFill>
            </a:endParaRPr>
          </a:p>
          <a:p>
            <a:pPr indent="0" lvl="0" marL="0" rtl="0" algn="l">
              <a:lnSpc>
                <a:spcPct val="115000"/>
              </a:lnSpc>
              <a:spcBef>
                <a:spcPts val="0"/>
              </a:spcBef>
              <a:spcAft>
                <a:spcPts val="0"/>
              </a:spcAft>
              <a:buClr>
                <a:schemeClr val="dk1"/>
              </a:buClr>
              <a:buSzPts val="1100"/>
              <a:buFont typeface="Arial"/>
              <a:buNone/>
            </a:pPr>
            <a:r>
              <a:rPr b="1" lang="en" sz="900">
                <a:solidFill>
                  <a:srgbClr val="51565E"/>
                </a:solidFill>
                <a:highlight>
                  <a:srgbClr val="FFFFFF"/>
                </a:highlight>
                <a:latin typeface="Roboto"/>
                <a:ea typeface="Roboto"/>
                <a:cs typeface="Roboto"/>
                <a:sym typeface="Roboto"/>
              </a:rPr>
              <a:t>It’s in the details.</a:t>
            </a:r>
            <a:endParaRPr b="1" sz="900">
              <a:solidFill>
                <a:srgbClr val="51565E"/>
              </a:solidFill>
              <a:highlight>
                <a:srgbClr val="FFFFFF"/>
              </a:highlight>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lang="en" sz="900">
                <a:solidFill>
                  <a:srgbClr val="51565E"/>
                </a:solidFill>
                <a:highlight>
                  <a:srgbClr val="FFFFFF"/>
                </a:highlight>
                <a:latin typeface="Roboto"/>
                <a:ea typeface="Roboto"/>
                <a:cs typeface="Roboto"/>
                <a:sym typeface="Roboto"/>
              </a:rPr>
              <a:t>From towering vistas to breathtaking scenic beauty – in Sedona there are plenty of big moments. Yet as stewards of this land, we like to slow down and appreciate the finer details. Join us and embrace the present </a:t>
            </a:r>
            <a:r>
              <a:rPr lang="en" sz="900">
                <a:solidFill>
                  <a:srgbClr val="51565E"/>
                </a:solidFill>
                <a:highlight>
                  <a:srgbClr val="FFFFFF"/>
                </a:highlight>
                <a:latin typeface="Roboto"/>
                <a:ea typeface="Roboto"/>
                <a:cs typeface="Roboto"/>
                <a:sym typeface="Roboto"/>
              </a:rPr>
              <a:t>moment</a:t>
            </a:r>
            <a:r>
              <a:rPr lang="en" sz="900">
                <a:solidFill>
                  <a:srgbClr val="51565E"/>
                </a:solidFill>
                <a:highlight>
                  <a:srgbClr val="FFFFFF"/>
                </a:highlight>
                <a:latin typeface="Roboto"/>
                <a:ea typeface="Roboto"/>
                <a:cs typeface="Roboto"/>
                <a:sym typeface="Roboto"/>
              </a:rPr>
              <a:t>.</a:t>
            </a:r>
            <a:endParaRPr sz="900">
              <a:solidFill>
                <a:srgbClr val="51565E"/>
              </a:solidFill>
              <a:highlight>
                <a:srgbClr val="FFFFFF"/>
              </a:highlight>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t/>
            </a:r>
            <a:endParaRPr sz="900">
              <a:solidFill>
                <a:srgbClr val="51565E"/>
              </a:solidFill>
              <a:highlight>
                <a:srgbClr val="FFFFFF"/>
              </a:highlight>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i="1" lang="en" sz="900">
                <a:solidFill>
                  <a:srgbClr val="51565E"/>
                </a:solidFill>
                <a:highlight>
                  <a:srgbClr val="FFFFFF"/>
                </a:highlight>
                <a:latin typeface="Roboto"/>
                <a:ea typeface="Roboto"/>
                <a:cs typeface="Roboto"/>
                <a:sym typeface="Roboto"/>
              </a:rPr>
              <a:t>Learn more at ScenicSedona.com</a:t>
            </a:r>
            <a:endParaRPr b="1" i="1" sz="900">
              <a:solidFill>
                <a:srgbClr val="51565E"/>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26"/>
          <p:cNvSpPr txBox="1"/>
          <p:nvPr/>
        </p:nvSpPr>
        <p:spPr>
          <a:xfrm>
            <a:off x="149575" y="195675"/>
            <a:ext cx="2208000" cy="1104900"/>
          </a:xfrm>
          <a:prstGeom prst="rect">
            <a:avLst/>
          </a:prstGeom>
          <a:noFill/>
          <a:ln>
            <a:noFill/>
          </a:ln>
        </p:spPr>
        <p:txBody>
          <a:bodyPr anchorCtr="0" anchor="t" bIns="91425" lIns="91425" spcFirstLastPara="1" rIns="91425" wrap="square" tIns="91425">
            <a:noAutofit/>
          </a:bodyPr>
          <a:lstStyle/>
          <a:p>
            <a:pPr indent="0" lvl="0" marL="0" rtl="0" algn="l">
              <a:lnSpc>
                <a:spcPct val="75000"/>
              </a:lnSpc>
              <a:spcBef>
                <a:spcPts val="0"/>
              </a:spcBef>
              <a:spcAft>
                <a:spcPts val="0"/>
              </a:spcAft>
              <a:buNone/>
            </a:pPr>
            <a:r>
              <a:rPr lang="en" sz="4500">
                <a:solidFill>
                  <a:srgbClr val="F6B26B"/>
                </a:solidFill>
                <a:latin typeface="Impact"/>
                <a:ea typeface="Impact"/>
                <a:cs typeface="Impact"/>
                <a:sym typeface="Impact"/>
              </a:rPr>
              <a:t>PRINT</a:t>
            </a:r>
            <a:endParaRPr sz="4500">
              <a:solidFill>
                <a:srgbClr val="F6B26B"/>
              </a:solidFill>
              <a:latin typeface="Impact"/>
              <a:ea typeface="Impact"/>
              <a:cs typeface="Impact"/>
              <a:sym typeface="Impact"/>
            </a:endParaRPr>
          </a:p>
          <a:p>
            <a:pPr indent="0" lvl="0" marL="0" rtl="0" algn="l">
              <a:lnSpc>
                <a:spcPct val="75000"/>
              </a:lnSpc>
              <a:spcBef>
                <a:spcPts val="0"/>
              </a:spcBef>
              <a:spcAft>
                <a:spcPts val="0"/>
              </a:spcAft>
              <a:buNone/>
            </a:pPr>
            <a:r>
              <a:rPr lang="en" sz="4500">
                <a:solidFill>
                  <a:srgbClr val="F6B26B"/>
                </a:solidFill>
                <a:latin typeface="Impact"/>
                <a:ea typeface="Impact"/>
                <a:cs typeface="Impact"/>
                <a:sym typeface="Impact"/>
              </a:rPr>
              <a:t>ADS</a:t>
            </a:r>
            <a:endParaRPr sz="4500">
              <a:solidFill>
                <a:srgbClr val="F6B26B"/>
              </a:solidFill>
              <a:latin typeface="Impact"/>
              <a:ea typeface="Impact"/>
              <a:cs typeface="Impact"/>
              <a:sym typeface="Impact"/>
            </a:endParaRPr>
          </a:p>
        </p:txBody>
      </p:sp>
      <p:pic>
        <p:nvPicPr>
          <p:cNvPr id="180" name="Google Shape;180;p26"/>
          <p:cNvPicPr preferRelativeResize="0"/>
          <p:nvPr/>
        </p:nvPicPr>
        <p:blipFill rotWithShape="1">
          <a:blip r:embed="rId3">
            <a:alphaModFix/>
          </a:blip>
          <a:srcRect b="14364" l="17005" r="17005" t="12197"/>
          <a:stretch/>
        </p:blipFill>
        <p:spPr>
          <a:xfrm>
            <a:off x="2485275" y="-1250"/>
            <a:ext cx="6430925" cy="5143499"/>
          </a:xfrm>
          <a:prstGeom prst="rect">
            <a:avLst/>
          </a:prstGeom>
          <a:noFill/>
          <a:ln>
            <a:noFill/>
          </a:ln>
        </p:spPr>
      </p:pic>
      <p:sp>
        <p:nvSpPr>
          <p:cNvPr id="181" name="Google Shape;181;p26"/>
          <p:cNvSpPr txBox="1"/>
          <p:nvPr/>
        </p:nvSpPr>
        <p:spPr>
          <a:xfrm>
            <a:off x="188975" y="2909125"/>
            <a:ext cx="2208000" cy="1905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900">
                <a:solidFill>
                  <a:schemeClr val="accent4"/>
                </a:solidFill>
              </a:rPr>
              <a:t>Body Copy</a:t>
            </a:r>
            <a:endParaRPr sz="900">
              <a:solidFill>
                <a:schemeClr val="accent4"/>
              </a:solidFill>
            </a:endParaRPr>
          </a:p>
          <a:p>
            <a:pPr indent="0" lvl="0" marL="0" rtl="0" algn="l">
              <a:lnSpc>
                <a:spcPct val="115000"/>
              </a:lnSpc>
              <a:spcBef>
                <a:spcPts val="0"/>
              </a:spcBef>
              <a:spcAft>
                <a:spcPts val="0"/>
              </a:spcAft>
              <a:buClr>
                <a:schemeClr val="dk1"/>
              </a:buClr>
              <a:buSzPts val="1100"/>
              <a:buFont typeface="Arial"/>
              <a:buNone/>
            </a:pPr>
            <a:r>
              <a:rPr b="1" lang="en" sz="900">
                <a:solidFill>
                  <a:srgbClr val="51565E"/>
                </a:solidFill>
                <a:highlight>
                  <a:srgbClr val="FFFFFF"/>
                </a:highlight>
                <a:latin typeface="Roboto"/>
                <a:ea typeface="Roboto"/>
                <a:cs typeface="Roboto"/>
                <a:sym typeface="Roboto"/>
              </a:rPr>
              <a:t>It’s in the details.</a:t>
            </a:r>
            <a:endParaRPr b="1" sz="900">
              <a:solidFill>
                <a:srgbClr val="51565E"/>
              </a:solidFill>
              <a:highlight>
                <a:srgbClr val="FFFFFF"/>
              </a:highlight>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lang="en" sz="900">
                <a:solidFill>
                  <a:srgbClr val="51565E"/>
                </a:solidFill>
                <a:highlight>
                  <a:srgbClr val="FFFFFF"/>
                </a:highlight>
                <a:latin typeface="Roboto"/>
                <a:ea typeface="Roboto"/>
                <a:cs typeface="Roboto"/>
                <a:sym typeface="Roboto"/>
              </a:rPr>
              <a:t>Discover the connection that comes from engaging with the desert’s </a:t>
            </a:r>
            <a:br>
              <a:rPr lang="en" sz="900">
                <a:solidFill>
                  <a:srgbClr val="51565E"/>
                </a:solidFill>
                <a:highlight>
                  <a:srgbClr val="FFFFFF"/>
                </a:highlight>
                <a:latin typeface="Roboto"/>
                <a:ea typeface="Roboto"/>
                <a:cs typeface="Roboto"/>
                <a:sym typeface="Roboto"/>
              </a:rPr>
            </a:br>
            <a:r>
              <a:rPr lang="en" sz="900">
                <a:solidFill>
                  <a:srgbClr val="51565E"/>
                </a:solidFill>
                <a:highlight>
                  <a:srgbClr val="FFFFFF"/>
                </a:highlight>
                <a:latin typeface="Roboto"/>
                <a:ea typeface="Roboto"/>
                <a:cs typeface="Roboto"/>
                <a:sym typeface="Roboto"/>
              </a:rPr>
              <a:t>beauty. Embrace each moment with mindfulness, where simple acts of care nurture a culture of respect and conservation for our natural wonders.</a:t>
            </a:r>
            <a:endParaRPr sz="900">
              <a:solidFill>
                <a:srgbClr val="51565E"/>
              </a:solidFill>
              <a:highlight>
                <a:srgbClr val="FFFFFF"/>
              </a:highlight>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t/>
            </a:r>
            <a:endParaRPr sz="900">
              <a:solidFill>
                <a:srgbClr val="51565E"/>
              </a:solidFill>
              <a:highlight>
                <a:srgbClr val="FFFFFF"/>
              </a:highlight>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lang="en" sz="900">
                <a:solidFill>
                  <a:srgbClr val="51565E"/>
                </a:solidFill>
                <a:highlight>
                  <a:srgbClr val="FFFFFF"/>
                </a:highlight>
                <a:latin typeface="Roboto"/>
                <a:ea typeface="Roboto"/>
                <a:cs typeface="Roboto"/>
                <a:sym typeface="Roboto"/>
              </a:rPr>
              <a:t>Join us and embrace the </a:t>
            </a:r>
            <a:r>
              <a:rPr lang="en" sz="900">
                <a:solidFill>
                  <a:srgbClr val="51565E"/>
                </a:solidFill>
                <a:highlight>
                  <a:srgbClr val="FFFFFF"/>
                </a:highlight>
                <a:latin typeface="Roboto"/>
                <a:ea typeface="Roboto"/>
                <a:cs typeface="Roboto"/>
                <a:sym typeface="Roboto"/>
              </a:rPr>
              <a:t>moment</a:t>
            </a:r>
            <a:r>
              <a:rPr lang="en" sz="900">
                <a:solidFill>
                  <a:srgbClr val="51565E"/>
                </a:solidFill>
                <a:highlight>
                  <a:srgbClr val="FFFFFF"/>
                </a:highlight>
                <a:latin typeface="Roboto"/>
                <a:ea typeface="Roboto"/>
                <a:cs typeface="Roboto"/>
                <a:sym typeface="Roboto"/>
              </a:rPr>
              <a:t>.</a:t>
            </a:r>
            <a:endParaRPr sz="900">
              <a:solidFill>
                <a:srgbClr val="51565E"/>
              </a:solidFill>
              <a:highlight>
                <a:srgbClr val="FFFFFF"/>
              </a:highlight>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i="1" lang="en" sz="900">
                <a:solidFill>
                  <a:srgbClr val="51565E"/>
                </a:solidFill>
                <a:highlight>
                  <a:srgbClr val="FFFFFF"/>
                </a:highlight>
                <a:latin typeface="Roboto"/>
                <a:ea typeface="Roboto"/>
                <a:cs typeface="Roboto"/>
                <a:sym typeface="Roboto"/>
              </a:rPr>
              <a:t>Learn more at ScenicSedona.com</a:t>
            </a:r>
            <a:endParaRPr b="1" i="1" sz="900">
              <a:solidFill>
                <a:srgbClr val="51565E"/>
              </a:solidFill>
            </a:endParaRPr>
          </a:p>
        </p:txBody>
      </p:sp>
      <p:sp>
        <p:nvSpPr>
          <p:cNvPr id="182" name="Google Shape;182;p26"/>
          <p:cNvSpPr txBox="1"/>
          <p:nvPr/>
        </p:nvSpPr>
        <p:spPr>
          <a:xfrm>
            <a:off x="-4464000" y="1818500"/>
            <a:ext cx="2208000" cy="1905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900">
                <a:solidFill>
                  <a:schemeClr val="accent4"/>
                </a:solidFill>
              </a:rPr>
              <a:t>Body Copy</a:t>
            </a:r>
            <a:endParaRPr sz="900">
              <a:solidFill>
                <a:schemeClr val="accent4"/>
              </a:solidFill>
            </a:endParaRPr>
          </a:p>
          <a:p>
            <a:pPr indent="0" lvl="0" marL="0" rtl="0" algn="l">
              <a:lnSpc>
                <a:spcPct val="115000"/>
              </a:lnSpc>
              <a:spcBef>
                <a:spcPts val="0"/>
              </a:spcBef>
              <a:spcAft>
                <a:spcPts val="0"/>
              </a:spcAft>
              <a:buClr>
                <a:schemeClr val="dk1"/>
              </a:buClr>
              <a:buSzPts val="1100"/>
              <a:buFont typeface="Arial"/>
              <a:buNone/>
            </a:pPr>
            <a:r>
              <a:rPr b="1" lang="en" sz="900">
                <a:solidFill>
                  <a:srgbClr val="51565E"/>
                </a:solidFill>
                <a:highlight>
                  <a:srgbClr val="FFFFFF"/>
                </a:highlight>
                <a:latin typeface="Roboto"/>
                <a:ea typeface="Roboto"/>
                <a:cs typeface="Roboto"/>
                <a:sym typeface="Roboto"/>
              </a:rPr>
              <a:t>It’s in the details.</a:t>
            </a:r>
            <a:endParaRPr b="1" sz="900">
              <a:solidFill>
                <a:srgbClr val="51565E"/>
              </a:solidFill>
              <a:highlight>
                <a:srgbClr val="FFFFFF"/>
              </a:highlight>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lang="en" sz="900">
                <a:solidFill>
                  <a:srgbClr val="51565E"/>
                </a:solidFill>
                <a:highlight>
                  <a:srgbClr val="FFFFFF"/>
                </a:highlight>
                <a:latin typeface="Roboto"/>
                <a:ea typeface="Roboto"/>
                <a:cs typeface="Roboto"/>
                <a:sym typeface="Roboto"/>
              </a:rPr>
              <a:t>From towering vistas to breathtaking scenic beauty – in Sedona there are plenty of big moments. Yet as stewards of this land, we like to slow down and appreciate the finer details. Join us and embrace the present </a:t>
            </a:r>
            <a:r>
              <a:rPr lang="en" sz="900">
                <a:solidFill>
                  <a:srgbClr val="51565E"/>
                </a:solidFill>
                <a:highlight>
                  <a:srgbClr val="FFFFFF"/>
                </a:highlight>
                <a:latin typeface="Roboto"/>
                <a:ea typeface="Roboto"/>
                <a:cs typeface="Roboto"/>
                <a:sym typeface="Roboto"/>
              </a:rPr>
              <a:t>moment</a:t>
            </a:r>
            <a:r>
              <a:rPr lang="en" sz="900">
                <a:solidFill>
                  <a:srgbClr val="51565E"/>
                </a:solidFill>
                <a:highlight>
                  <a:srgbClr val="FFFFFF"/>
                </a:highlight>
                <a:latin typeface="Roboto"/>
                <a:ea typeface="Roboto"/>
                <a:cs typeface="Roboto"/>
                <a:sym typeface="Roboto"/>
              </a:rPr>
              <a:t>.</a:t>
            </a:r>
            <a:endParaRPr sz="900">
              <a:solidFill>
                <a:srgbClr val="51565E"/>
              </a:solidFill>
              <a:highlight>
                <a:srgbClr val="FFFFFF"/>
              </a:highlight>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t/>
            </a:r>
            <a:endParaRPr sz="900">
              <a:solidFill>
                <a:srgbClr val="51565E"/>
              </a:solidFill>
              <a:highlight>
                <a:srgbClr val="FFFFFF"/>
              </a:highlight>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i="1" lang="en" sz="900">
                <a:solidFill>
                  <a:srgbClr val="51565E"/>
                </a:solidFill>
                <a:highlight>
                  <a:srgbClr val="FFFFFF"/>
                </a:highlight>
                <a:latin typeface="Roboto"/>
                <a:ea typeface="Roboto"/>
                <a:cs typeface="Roboto"/>
                <a:sym typeface="Roboto"/>
              </a:rPr>
              <a:t>Learn more at ScenicSedona.com</a:t>
            </a:r>
            <a:endParaRPr b="1" i="1" sz="900">
              <a:solidFill>
                <a:srgbClr val="51565E"/>
              </a:solidFill>
            </a:endParaRPr>
          </a:p>
        </p:txBody>
      </p:sp>
      <p:pic>
        <p:nvPicPr>
          <p:cNvPr id="183" name="Google Shape;183;p26"/>
          <p:cNvPicPr preferRelativeResize="0"/>
          <p:nvPr/>
        </p:nvPicPr>
        <p:blipFill rotWithShape="1">
          <a:blip r:embed="rId4">
            <a:alphaModFix/>
          </a:blip>
          <a:srcRect b="14159" l="16818" r="16811" t="11980"/>
          <a:stretch/>
        </p:blipFill>
        <p:spPr>
          <a:xfrm>
            <a:off x="2485275" y="-1250"/>
            <a:ext cx="6430925" cy="51434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pic>
        <p:nvPicPr>
          <p:cNvPr id="188" name="Google Shape;188;p27"/>
          <p:cNvPicPr preferRelativeResize="0"/>
          <p:nvPr/>
        </p:nvPicPr>
        <p:blipFill>
          <a:blip r:embed="rId3">
            <a:alphaModFix/>
          </a:blip>
          <a:stretch>
            <a:fillRect/>
          </a:stretch>
        </p:blipFill>
        <p:spPr>
          <a:xfrm>
            <a:off x="236975" y="972025"/>
            <a:ext cx="8670065" cy="3382501"/>
          </a:xfrm>
          <a:prstGeom prst="rect">
            <a:avLst/>
          </a:prstGeom>
          <a:noFill/>
          <a:ln>
            <a:noFill/>
          </a:ln>
        </p:spPr>
      </p:pic>
      <p:sp>
        <p:nvSpPr>
          <p:cNvPr id="189" name="Google Shape;189;p27"/>
          <p:cNvSpPr txBox="1"/>
          <p:nvPr/>
        </p:nvSpPr>
        <p:spPr>
          <a:xfrm>
            <a:off x="149575" y="195675"/>
            <a:ext cx="1688700" cy="785400"/>
          </a:xfrm>
          <a:prstGeom prst="rect">
            <a:avLst/>
          </a:prstGeom>
          <a:noFill/>
          <a:ln>
            <a:noFill/>
          </a:ln>
        </p:spPr>
        <p:txBody>
          <a:bodyPr anchorCtr="0" anchor="t" bIns="91425" lIns="91425" spcFirstLastPara="1" rIns="91425" wrap="square" tIns="91425">
            <a:noAutofit/>
          </a:bodyPr>
          <a:lstStyle/>
          <a:p>
            <a:pPr indent="0" lvl="0" marL="0" rtl="0" algn="l">
              <a:lnSpc>
                <a:spcPct val="75000"/>
              </a:lnSpc>
              <a:spcBef>
                <a:spcPts val="0"/>
              </a:spcBef>
              <a:spcAft>
                <a:spcPts val="0"/>
              </a:spcAft>
              <a:buNone/>
            </a:pPr>
            <a:r>
              <a:rPr lang="en" sz="4500">
                <a:solidFill>
                  <a:srgbClr val="F6B26B"/>
                </a:solidFill>
                <a:latin typeface="Impact"/>
                <a:ea typeface="Impact"/>
                <a:cs typeface="Impact"/>
                <a:sym typeface="Impact"/>
              </a:rPr>
              <a:t>Video</a:t>
            </a:r>
            <a:endParaRPr sz="4500">
              <a:solidFill>
                <a:srgbClr val="F6B26B"/>
              </a:solidFill>
              <a:latin typeface="Impact"/>
              <a:ea typeface="Impact"/>
              <a:cs typeface="Impact"/>
              <a:sym typeface="Impact"/>
            </a:endParaRPr>
          </a:p>
        </p:txBody>
      </p:sp>
      <p:sp>
        <p:nvSpPr>
          <p:cNvPr id="190" name="Google Shape;190;p27"/>
          <p:cNvSpPr txBox="1"/>
          <p:nvPr/>
        </p:nvSpPr>
        <p:spPr>
          <a:xfrm>
            <a:off x="146300" y="2179300"/>
            <a:ext cx="2013300" cy="60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solidFill>
                  <a:schemeClr val="dk2"/>
                </a:solidFill>
              </a:rPr>
              <a:t>Fade in. Quiet and still except natural ambient sounds (birds, wind) and movement (breeze moving cacti, insect flying/landing)</a:t>
            </a:r>
            <a:endParaRPr sz="700">
              <a:solidFill>
                <a:schemeClr val="dk2"/>
              </a:solidFill>
            </a:endParaRPr>
          </a:p>
          <a:p>
            <a:pPr indent="0" lvl="0" marL="0" rtl="0" algn="l">
              <a:spcBef>
                <a:spcPts val="0"/>
              </a:spcBef>
              <a:spcAft>
                <a:spcPts val="0"/>
              </a:spcAft>
              <a:buClr>
                <a:schemeClr val="dk1"/>
              </a:buClr>
              <a:buSzPts val="1100"/>
              <a:buFont typeface="Arial"/>
              <a:buNone/>
            </a:pPr>
            <a:r>
              <a:rPr b="1" lang="en" sz="700">
                <a:solidFill>
                  <a:schemeClr val="dk2"/>
                </a:solidFill>
              </a:rPr>
              <a:t>VO: “In Sedona, there are lots of big moments”</a:t>
            </a:r>
            <a:endParaRPr b="1" sz="700">
              <a:solidFill>
                <a:schemeClr val="dk2"/>
              </a:solidFill>
            </a:endParaRPr>
          </a:p>
        </p:txBody>
      </p:sp>
      <p:sp>
        <p:nvSpPr>
          <p:cNvPr id="191" name="Google Shape;191;p27"/>
          <p:cNvSpPr txBox="1"/>
          <p:nvPr/>
        </p:nvSpPr>
        <p:spPr>
          <a:xfrm>
            <a:off x="2385650" y="2179300"/>
            <a:ext cx="2013300" cy="60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700">
                <a:solidFill>
                  <a:schemeClr val="dk2"/>
                </a:solidFill>
              </a:rPr>
              <a:t>Slow pan from left to right. Quiet and still except natural ambient sounds (birds, wind) and movement (breeze rustling flowers)</a:t>
            </a:r>
            <a:endParaRPr sz="700">
              <a:solidFill>
                <a:schemeClr val="dk2"/>
              </a:solidFill>
            </a:endParaRPr>
          </a:p>
          <a:p>
            <a:pPr indent="0" lvl="0" marL="0" rtl="0" algn="l">
              <a:spcBef>
                <a:spcPts val="0"/>
              </a:spcBef>
              <a:spcAft>
                <a:spcPts val="0"/>
              </a:spcAft>
              <a:buClr>
                <a:schemeClr val="dk1"/>
              </a:buClr>
              <a:buSzPts val="1100"/>
              <a:buFont typeface="Arial"/>
              <a:buNone/>
            </a:pPr>
            <a:r>
              <a:rPr b="1" lang="en" sz="700">
                <a:solidFill>
                  <a:schemeClr val="dk2"/>
                </a:solidFill>
              </a:rPr>
              <a:t>VO: “</a:t>
            </a:r>
            <a:r>
              <a:rPr b="1" lang="en" sz="700">
                <a:solidFill>
                  <a:srgbClr val="51565E"/>
                </a:solidFill>
                <a:highlight>
                  <a:schemeClr val="lt1"/>
                </a:highlight>
                <a:latin typeface="Roboto"/>
                <a:ea typeface="Roboto"/>
                <a:cs typeface="Roboto"/>
                <a:sym typeface="Roboto"/>
              </a:rPr>
              <a:t>but often it’s the small actions that count.</a:t>
            </a:r>
            <a:endParaRPr sz="700">
              <a:solidFill>
                <a:schemeClr val="dk2"/>
              </a:solidFill>
            </a:endParaRPr>
          </a:p>
        </p:txBody>
      </p:sp>
      <p:sp>
        <p:nvSpPr>
          <p:cNvPr id="192" name="Google Shape;192;p27"/>
          <p:cNvSpPr txBox="1"/>
          <p:nvPr/>
        </p:nvSpPr>
        <p:spPr>
          <a:xfrm>
            <a:off x="4659689" y="2179300"/>
            <a:ext cx="2013300" cy="60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solidFill>
                  <a:schemeClr val="dk2"/>
                </a:solidFill>
              </a:rPr>
              <a:t>Stationary shot</a:t>
            </a:r>
            <a:r>
              <a:rPr lang="en" sz="700">
                <a:solidFill>
                  <a:schemeClr val="dk2"/>
                </a:solidFill>
              </a:rPr>
              <a:t>. Dynamic movement of fabric flowing and bodies in motion, </a:t>
            </a:r>
            <a:r>
              <a:rPr lang="en" sz="700">
                <a:solidFill>
                  <a:schemeClr val="dk2"/>
                </a:solidFill>
              </a:rPr>
              <a:t>across</a:t>
            </a:r>
            <a:r>
              <a:rPr lang="en" sz="700">
                <a:solidFill>
                  <a:schemeClr val="dk2"/>
                </a:solidFill>
              </a:rPr>
              <a:t> frame. Sounds of people, music, festival.</a:t>
            </a:r>
            <a:endParaRPr sz="700">
              <a:solidFill>
                <a:schemeClr val="dk2"/>
              </a:solidFill>
            </a:endParaRPr>
          </a:p>
          <a:p>
            <a:pPr indent="0" lvl="0" marL="0" rtl="0" algn="l">
              <a:lnSpc>
                <a:spcPct val="115000"/>
              </a:lnSpc>
              <a:spcBef>
                <a:spcPts val="0"/>
              </a:spcBef>
              <a:spcAft>
                <a:spcPts val="0"/>
              </a:spcAft>
              <a:buClr>
                <a:schemeClr val="dk1"/>
              </a:buClr>
              <a:buSzPts val="1100"/>
              <a:buFont typeface="Arial"/>
              <a:buNone/>
            </a:pPr>
            <a:r>
              <a:rPr b="1" lang="en" sz="700">
                <a:solidFill>
                  <a:schemeClr val="dk2"/>
                </a:solidFill>
              </a:rPr>
              <a:t>VO: “s</a:t>
            </a:r>
            <a:r>
              <a:rPr b="1" lang="en" sz="700">
                <a:solidFill>
                  <a:srgbClr val="51565E"/>
                </a:solidFill>
                <a:highlight>
                  <a:schemeClr val="lt1"/>
                </a:highlight>
                <a:latin typeface="Roboto"/>
                <a:ea typeface="Roboto"/>
                <a:cs typeface="Roboto"/>
                <a:sym typeface="Roboto"/>
              </a:rPr>
              <a:t>taying on trail, packing out trash, and… </a:t>
            </a:r>
            <a:endParaRPr b="1" sz="500">
              <a:solidFill>
                <a:schemeClr val="dk2"/>
              </a:solidFill>
            </a:endParaRPr>
          </a:p>
        </p:txBody>
      </p:sp>
      <p:sp>
        <p:nvSpPr>
          <p:cNvPr id="193" name="Google Shape;193;p27"/>
          <p:cNvSpPr txBox="1"/>
          <p:nvPr/>
        </p:nvSpPr>
        <p:spPr>
          <a:xfrm>
            <a:off x="6893750" y="2179300"/>
            <a:ext cx="2174100" cy="60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solidFill>
                  <a:schemeClr val="dk2"/>
                </a:solidFill>
              </a:rPr>
              <a:t>Camera slowly moving forward over items in a marketplace.</a:t>
            </a:r>
            <a:r>
              <a:rPr lang="en" sz="700">
                <a:solidFill>
                  <a:schemeClr val="dk2"/>
                </a:solidFill>
              </a:rPr>
              <a:t> </a:t>
            </a:r>
            <a:r>
              <a:rPr lang="en" sz="700">
                <a:solidFill>
                  <a:schemeClr val="dk2"/>
                </a:solidFill>
              </a:rPr>
              <a:t>Ambient</a:t>
            </a:r>
            <a:r>
              <a:rPr lang="en" sz="700">
                <a:solidFill>
                  <a:schemeClr val="dk2"/>
                </a:solidFill>
              </a:rPr>
              <a:t> sounds of market place (people talking, yet subdued).</a:t>
            </a:r>
            <a:endParaRPr b="1" sz="700">
              <a:solidFill>
                <a:schemeClr val="dk2"/>
              </a:solidFill>
            </a:endParaRPr>
          </a:p>
          <a:p>
            <a:pPr indent="0" lvl="0" marL="0" rtl="0" algn="l">
              <a:lnSpc>
                <a:spcPct val="115000"/>
              </a:lnSpc>
              <a:spcBef>
                <a:spcPts val="0"/>
              </a:spcBef>
              <a:spcAft>
                <a:spcPts val="0"/>
              </a:spcAft>
              <a:buClr>
                <a:schemeClr val="dk1"/>
              </a:buClr>
              <a:buSzPts val="1100"/>
              <a:buFont typeface="Arial"/>
              <a:buNone/>
            </a:pPr>
            <a:r>
              <a:rPr b="1" lang="en" sz="700">
                <a:solidFill>
                  <a:schemeClr val="dk2"/>
                </a:solidFill>
              </a:rPr>
              <a:t>VO: </a:t>
            </a:r>
            <a:r>
              <a:rPr b="1" lang="en" sz="700">
                <a:solidFill>
                  <a:srgbClr val="51565E"/>
                </a:solidFill>
                <a:highlight>
                  <a:schemeClr val="lt1"/>
                </a:highlight>
                <a:latin typeface="Roboto"/>
                <a:ea typeface="Roboto"/>
                <a:cs typeface="Roboto"/>
                <a:sym typeface="Roboto"/>
              </a:rPr>
              <a:t>..being respectful can make all the difference.</a:t>
            </a:r>
            <a:endParaRPr b="1" sz="500">
              <a:solidFill>
                <a:schemeClr val="dk2"/>
              </a:solidFill>
            </a:endParaRPr>
          </a:p>
          <a:p>
            <a:pPr indent="0" lvl="0" marL="0" rtl="0" algn="l">
              <a:spcBef>
                <a:spcPts val="0"/>
              </a:spcBef>
              <a:spcAft>
                <a:spcPts val="0"/>
              </a:spcAft>
              <a:buNone/>
            </a:pPr>
            <a:r>
              <a:t/>
            </a:r>
            <a:endParaRPr b="1" sz="700">
              <a:solidFill>
                <a:schemeClr val="dk2"/>
              </a:solidFill>
            </a:endParaRPr>
          </a:p>
        </p:txBody>
      </p:sp>
      <p:sp>
        <p:nvSpPr>
          <p:cNvPr id="194" name="Google Shape;194;p27"/>
          <p:cNvSpPr txBox="1"/>
          <p:nvPr/>
        </p:nvSpPr>
        <p:spPr>
          <a:xfrm>
            <a:off x="146300" y="4305275"/>
            <a:ext cx="2013300" cy="60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solidFill>
                  <a:schemeClr val="dk2"/>
                </a:solidFill>
              </a:rPr>
              <a:t>Stationary shot</a:t>
            </a:r>
            <a:r>
              <a:rPr lang="en" sz="700">
                <a:solidFill>
                  <a:schemeClr val="dk2"/>
                </a:solidFill>
              </a:rPr>
              <a:t>. Small movements from animal. Animal making sounds (drinking, eating etc).</a:t>
            </a:r>
            <a:endParaRPr sz="700">
              <a:solidFill>
                <a:schemeClr val="dk2"/>
              </a:solidFill>
            </a:endParaRPr>
          </a:p>
          <a:p>
            <a:pPr indent="0" lvl="0" marL="0" rtl="0" algn="l">
              <a:spcBef>
                <a:spcPts val="0"/>
              </a:spcBef>
              <a:spcAft>
                <a:spcPts val="0"/>
              </a:spcAft>
              <a:buClr>
                <a:schemeClr val="dk1"/>
              </a:buClr>
              <a:buSzPts val="1100"/>
              <a:buFont typeface="Arial"/>
              <a:buNone/>
            </a:pPr>
            <a:r>
              <a:rPr b="1" lang="en" sz="700">
                <a:solidFill>
                  <a:schemeClr val="dk2"/>
                </a:solidFill>
              </a:rPr>
              <a:t>VO: “As stewards of this land, we tend…”</a:t>
            </a:r>
            <a:endParaRPr b="1" sz="700">
              <a:solidFill>
                <a:schemeClr val="dk2"/>
              </a:solidFill>
            </a:endParaRPr>
          </a:p>
          <a:p>
            <a:pPr indent="0" lvl="0" marL="0" rtl="0" algn="l">
              <a:spcBef>
                <a:spcPts val="0"/>
              </a:spcBef>
              <a:spcAft>
                <a:spcPts val="0"/>
              </a:spcAft>
              <a:buNone/>
            </a:pPr>
            <a:r>
              <a:t/>
            </a:r>
            <a:endParaRPr b="1" sz="700">
              <a:solidFill>
                <a:schemeClr val="dk2"/>
              </a:solidFill>
            </a:endParaRPr>
          </a:p>
        </p:txBody>
      </p:sp>
      <p:sp>
        <p:nvSpPr>
          <p:cNvPr id="195" name="Google Shape;195;p27"/>
          <p:cNvSpPr txBox="1"/>
          <p:nvPr/>
        </p:nvSpPr>
        <p:spPr>
          <a:xfrm>
            <a:off x="2385650" y="4305275"/>
            <a:ext cx="2013300" cy="60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700">
                <a:solidFill>
                  <a:schemeClr val="dk2"/>
                </a:solidFill>
              </a:rPr>
              <a:t>Camera slowly moving forward over items in a marketplace. Ambient sounds of market place (people talking etc).</a:t>
            </a:r>
            <a:endParaRPr sz="700">
              <a:solidFill>
                <a:schemeClr val="dk2"/>
              </a:solidFill>
            </a:endParaRPr>
          </a:p>
          <a:p>
            <a:pPr indent="0" lvl="0" marL="0" rtl="0" algn="l">
              <a:spcBef>
                <a:spcPts val="0"/>
              </a:spcBef>
              <a:spcAft>
                <a:spcPts val="0"/>
              </a:spcAft>
              <a:buClr>
                <a:schemeClr val="dk1"/>
              </a:buClr>
              <a:buSzPts val="1100"/>
              <a:buFont typeface="Arial"/>
              <a:buNone/>
            </a:pPr>
            <a:r>
              <a:rPr b="1" lang="en" sz="700">
                <a:solidFill>
                  <a:schemeClr val="dk2"/>
                </a:solidFill>
              </a:rPr>
              <a:t>VO: “...to slow down and appreciate the finer details”</a:t>
            </a:r>
            <a:endParaRPr sz="700">
              <a:solidFill>
                <a:schemeClr val="dk2"/>
              </a:solidFill>
            </a:endParaRPr>
          </a:p>
        </p:txBody>
      </p:sp>
      <p:sp>
        <p:nvSpPr>
          <p:cNvPr id="196" name="Google Shape;196;p27"/>
          <p:cNvSpPr txBox="1"/>
          <p:nvPr/>
        </p:nvSpPr>
        <p:spPr>
          <a:xfrm>
            <a:off x="4659689" y="4305275"/>
            <a:ext cx="2013300" cy="60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700">
                <a:solidFill>
                  <a:schemeClr val="dk2"/>
                </a:solidFill>
              </a:rPr>
              <a:t>Slow zoom. Quiet and still except natural ambient sounds of water flowing.</a:t>
            </a:r>
            <a:endParaRPr sz="700">
              <a:solidFill>
                <a:schemeClr val="dk2"/>
              </a:solidFill>
            </a:endParaRPr>
          </a:p>
          <a:p>
            <a:pPr indent="0" lvl="0" marL="0" rtl="0" algn="l">
              <a:spcBef>
                <a:spcPts val="0"/>
              </a:spcBef>
              <a:spcAft>
                <a:spcPts val="0"/>
              </a:spcAft>
              <a:buClr>
                <a:schemeClr val="dk1"/>
              </a:buClr>
              <a:buSzPts val="1100"/>
              <a:buFont typeface="Arial"/>
              <a:buNone/>
            </a:pPr>
            <a:r>
              <a:rPr b="1" lang="en" sz="700">
                <a:solidFill>
                  <a:schemeClr val="dk2"/>
                </a:solidFill>
              </a:rPr>
              <a:t>VO - “Join us – In the moment…</a:t>
            </a:r>
            <a:endParaRPr sz="700">
              <a:solidFill>
                <a:schemeClr val="dk2"/>
              </a:solidFill>
            </a:endParaRPr>
          </a:p>
        </p:txBody>
      </p:sp>
      <p:sp>
        <p:nvSpPr>
          <p:cNvPr id="197" name="Google Shape;197;p27"/>
          <p:cNvSpPr txBox="1"/>
          <p:nvPr/>
        </p:nvSpPr>
        <p:spPr>
          <a:xfrm>
            <a:off x="6893739" y="4305275"/>
            <a:ext cx="2013300" cy="60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solidFill>
                  <a:schemeClr val="dk2"/>
                </a:solidFill>
              </a:rPr>
              <a:t>Slow pan from left to right. Quiet and still except natural ambient sounds (birds, wind) and movement (breeze rustling flowers). </a:t>
            </a:r>
            <a:endParaRPr sz="700">
              <a:solidFill>
                <a:schemeClr val="dk2"/>
              </a:solidFill>
            </a:endParaRPr>
          </a:p>
          <a:p>
            <a:pPr indent="0" lvl="0" marL="0" rtl="0" algn="l">
              <a:spcBef>
                <a:spcPts val="0"/>
              </a:spcBef>
              <a:spcAft>
                <a:spcPts val="0"/>
              </a:spcAft>
              <a:buNone/>
            </a:pPr>
            <a:r>
              <a:rPr b="1" lang="en" sz="700">
                <a:solidFill>
                  <a:schemeClr val="dk2"/>
                </a:solidFill>
              </a:rPr>
              <a:t>VO - …Sedona </a:t>
            </a:r>
            <a:r>
              <a:rPr b="1" lang="en" sz="700">
                <a:solidFill>
                  <a:schemeClr val="dk2"/>
                </a:solidFill>
              </a:rPr>
              <a:t>Arizona</a:t>
            </a:r>
            <a:r>
              <a:rPr b="1" lang="en" sz="700">
                <a:solidFill>
                  <a:schemeClr val="dk2"/>
                </a:solidFill>
              </a:rPr>
              <a:t>”</a:t>
            </a:r>
            <a:endParaRPr b="1" sz="700">
              <a:solidFill>
                <a:schemeClr val="dk2"/>
              </a:solidFill>
            </a:endParaRPr>
          </a:p>
        </p:txBody>
      </p:sp>
      <p:pic>
        <p:nvPicPr>
          <p:cNvPr id="198" name="Google Shape;198;p27"/>
          <p:cNvPicPr preferRelativeResize="0"/>
          <p:nvPr/>
        </p:nvPicPr>
        <p:blipFill>
          <a:blip r:embed="rId4">
            <a:alphaModFix/>
          </a:blip>
          <a:stretch>
            <a:fillRect/>
          </a:stretch>
        </p:blipFill>
        <p:spPr>
          <a:xfrm>
            <a:off x="7408327" y="1434125"/>
            <a:ext cx="1216692" cy="338825"/>
          </a:xfrm>
          <a:prstGeom prst="rect">
            <a:avLst/>
          </a:prstGeom>
          <a:noFill/>
          <a:ln>
            <a:noFill/>
          </a:ln>
        </p:spPr>
      </p:pic>
      <p:pic>
        <p:nvPicPr>
          <p:cNvPr id="199" name="Google Shape;199;p27"/>
          <p:cNvPicPr preferRelativeResize="0"/>
          <p:nvPr/>
        </p:nvPicPr>
        <p:blipFill>
          <a:blip r:embed="rId5">
            <a:alphaModFix/>
          </a:blip>
          <a:stretch>
            <a:fillRect/>
          </a:stretch>
        </p:blipFill>
        <p:spPr>
          <a:xfrm>
            <a:off x="2816751" y="1374900"/>
            <a:ext cx="1327198" cy="457275"/>
          </a:xfrm>
          <a:prstGeom prst="rect">
            <a:avLst/>
          </a:prstGeom>
          <a:noFill/>
          <a:ln>
            <a:noFill/>
          </a:ln>
        </p:spPr>
      </p:pic>
      <p:pic>
        <p:nvPicPr>
          <p:cNvPr id="200" name="Google Shape;200;p27"/>
          <p:cNvPicPr preferRelativeResize="0"/>
          <p:nvPr/>
        </p:nvPicPr>
        <p:blipFill>
          <a:blip r:embed="rId6">
            <a:alphaModFix/>
          </a:blip>
          <a:stretch>
            <a:fillRect/>
          </a:stretch>
        </p:blipFill>
        <p:spPr>
          <a:xfrm>
            <a:off x="667950" y="3476550"/>
            <a:ext cx="1039275" cy="457275"/>
          </a:xfrm>
          <a:prstGeom prst="rect">
            <a:avLst/>
          </a:prstGeom>
          <a:noFill/>
          <a:ln>
            <a:noFill/>
          </a:ln>
        </p:spPr>
      </p:pic>
      <p:pic>
        <p:nvPicPr>
          <p:cNvPr id="201" name="Google Shape;201;p27"/>
          <p:cNvPicPr preferRelativeResize="0"/>
          <p:nvPr/>
        </p:nvPicPr>
        <p:blipFill>
          <a:blip r:embed="rId7">
            <a:alphaModFix/>
          </a:blip>
          <a:stretch>
            <a:fillRect/>
          </a:stretch>
        </p:blipFill>
        <p:spPr>
          <a:xfrm>
            <a:off x="2931640" y="3507761"/>
            <a:ext cx="1097400" cy="415953"/>
          </a:xfrm>
          <a:prstGeom prst="rect">
            <a:avLst/>
          </a:prstGeom>
          <a:noFill/>
          <a:ln>
            <a:noFill/>
          </a:ln>
        </p:spPr>
      </p:pic>
      <p:pic>
        <p:nvPicPr>
          <p:cNvPr id="202" name="Google Shape;202;p27"/>
          <p:cNvPicPr preferRelativeResize="0"/>
          <p:nvPr/>
        </p:nvPicPr>
        <p:blipFill>
          <a:blip r:embed="rId8">
            <a:alphaModFix/>
          </a:blip>
          <a:stretch>
            <a:fillRect/>
          </a:stretch>
        </p:blipFill>
        <p:spPr>
          <a:xfrm>
            <a:off x="5169448" y="1374900"/>
            <a:ext cx="1150529" cy="4572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sp>
        <p:nvSpPr>
          <p:cNvPr id="61" name="Google Shape;61;p14"/>
          <p:cNvSpPr txBox="1"/>
          <p:nvPr/>
        </p:nvSpPr>
        <p:spPr>
          <a:xfrm>
            <a:off x="419100" y="4191050"/>
            <a:ext cx="4541400" cy="55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lt1"/>
                </a:solidFill>
                <a:latin typeface="Montserrat Medium"/>
                <a:ea typeface="Montserrat Medium"/>
                <a:cs typeface="Montserrat Medium"/>
                <a:sym typeface="Montserrat Medium"/>
              </a:rPr>
              <a:t>2024 Summer Bridge Campaign</a:t>
            </a:r>
            <a:endParaRPr sz="1500">
              <a:solidFill>
                <a:schemeClr val="lt1"/>
              </a:solidFill>
              <a:latin typeface="Montserrat Medium"/>
              <a:ea typeface="Montserrat Medium"/>
              <a:cs typeface="Montserrat Medium"/>
              <a:sym typeface="Montserrat Medium"/>
            </a:endParaRPr>
          </a:p>
        </p:txBody>
      </p:sp>
      <p:sp>
        <p:nvSpPr>
          <p:cNvPr id="62" name="Google Shape;62;p14"/>
          <p:cNvSpPr/>
          <p:nvPr/>
        </p:nvSpPr>
        <p:spPr>
          <a:xfrm>
            <a:off x="205750" y="213350"/>
            <a:ext cx="8747700" cy="4770000"/>
          </a:xfrm>
          <a:prstGeom prst="rect">
            <a:avLst/>
          </a:prstGeom>
          <a:solidFill>
            <a:srgbClr val="B45F0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3" name="Google Shape;63;p14"/>
          <p:cNvSpPr txBox="1"/>
          <p:nvPr/>
        </p:nvSpPr>
        <p:spPr>
          <a:xfrm>
            <a:off x="2301300" y="2293650"/>
            <a:ext cx="4541400" cy="556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500">
                <a:solidFill>
                  <a:schemeClr val="lt1"/>
                </a:solidFill>
                <a:latin typeface="Montserrat ExtraLight"/>
                <a:ea typeface="Montserrat ExtraLight"/>
                <a:cs typeface="Montserrat ExtraLight"/>
                <a:sym typeface="Montserrat ExtraLight"/>
              </a:rPr>
              <a:t>CONCEPT  1</a:t>
            </a:r>
            <a:endParaRPr sz="3500">
              <a:solidFill>
                <a:schemeClr val="lt1"/>
              </a:solidFill>
              <a:latin typeface="Montserrat ExtraLight"/>
              <a:ea typeface="Montserrat ExtraLight"/>
              <a:cs typeface="Montserrat ExtraLight"/>
              <a:sym typeface="Montserrat ExtraLigh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pic>
        <p:nvPicPr>
          <p:cNvPr id="68" name="Google Shape;68;p15"/>
          <p:cNvPicPr preferRelativeResize="0"/>
          <p:nvPr/>
        </p:nvPicPr>
        <p:blipFill rotWithShape="1">
          <a:blip r:embed="rId3">
            <a:alphaModFix/>
          </a:blip>
          <a:srcRect b="7213" l="4103" r="4103" t="24025"/>
          <a:stretch/>
        </p:blipFill>
        <p:spPr>
          <a:xfrm>
            <a:off x="4297675" y="0"/>
            <a:ext cx="4579624" cy="5143501"/>
          </a:xfrm>
          <a:prstGeom prst="rect">
            <a:avLst/>
          </a:prstGeom>
          <a:noFill/>
          <a:ln>
            <a:noFill/>
          </a:ln>
        </p:spPr>
      </p:pic>
      <p:sp>
        <p:nvSpPr>
          <p:cNvPr id="69" name="Google Shape;69;p15"/>
          <p:cNvSpPr txBox="1"/>
          <p:nvPr/>
        </p:nvSpPr>
        <p:spPr>
          <a:xfrm>
            <a:off x="149575" y="195663"/>
            <a:ext cx="5372100" cy="1104900"/>
          </a:xfrm>
          <a:prstGeom prst="rect">
            <a:avLst/>
          </a:prstGeom>
          <a:noFill/>
          <a:ln>
            <a:noFill/>
          </a:ln>
        </p:spPr>
        <p:txBody>
          <a:bodyPr anchorCtr="0" anchor="t" bIns="91425" lIns="91425" spcFirstLastPara="1" rIns="91425" wrap="square" tIns="91425">
            <a:noAutofit/>
          </a:bodyPr>
          <a:lstStyle/>
          <a:p>
            <a:pPr indent="0" lvl="0" marL="0" rtl="0" algn="l">
              <a:lnSpc>
                <a:spcPct val="75000"/>
              </a:lnSpc>
              <a:spcBef>
                <a:spcPts val="0"/>
              </a:spcBef>
              <a:spcAft>
                <a:spcPts val="0"/>
              </a:spcAft>
              <a:buNone/>
            </a:pPr>
            <a:r>
              <a:rPr lang="en" sz="6000">
                <a:solidFill>
                  <a:srgbClr val="F6B26B"/>
                </a:solidFill>
                <a:latin typeface="Impact"/>
                <a:ea typeface="Impact"/>
                <a:cs typeface="Impact"/>
                <a:sym typeface="Impact"/>
              </a:rPr>
              <a:t>TELL A</a:t>
            </a:r>
            <a:endParaRPr sz="6000">
              <a:solidFill>
                <a:srgbClr val="F6B26B"/>
              </a:solidFill>
              <a:latin typeface="Impact"/>
              <a:ea typeface="Impact"/>
              <a:cs typeface="Impact"/>
              <a:sym typeface="Impact"/>
            </a:endParaRPr>
          </a:p>
          <a:p>
            <a:pPr indent="0" lvl="0" marL="0" rtl="0" algn="l">
              <a:lnSpc>
                <a:spcPct val="75000"/>
              </a:lnSpc>
              <a:spcBef>
                <a:spcPts val="0"/>
              </a:spcBef>
              <a:spcAft>
                <a:spcPts val="0"/>
              </a:spcAft>
              <a:buNone/>
            </a:pPr>
            <a:r>
              <a:rPr lang="en" sz="6000">
                <a:solidFill>
                  <a:srgbClr val="F6B26B"/>
                </a:solidFill>
                <a:latin typeface="Impact"/>
                <a:ea typeface="Impact"/>
                <a:cs typeface="Impact"/>
                <a:sym typeface="Impact"/>
              </a:rPr>
              <a:t>DIFFERENT</a:t>
            </a:r>
            <a:endParaRPr sz="6000">
              <a:solidFill>
                <a:srgbClr val="F6B26B"/>
              </a:solidFill>
              <a:latin typeface="Impact"/>
              <a:ea typeface="Impact"/>
              <a:cs typeface="Impact"/>
              <a:sym typeface="Impact"/>
            </a:endParaRPr>
          </a:p>
          <a:p>
            <a:pPr indent="0" lvl="0" marL="0" rtl="0" algn="l">
              <a:lnSpc>
                <a:spcPct val="75000"/>
              </a:lnSpc>
              <a:spcBef>
                <a:spcPts val="0"/>
              </a:spcBef>
              <a:spcAft>
                <a:spcPts val="0"/>
              </a:spcAft>
              <a:buNone/>
            </a:pPr>
            <a:r>
              <a:rPr lang="en" sz="6000">
                <a:solidFill>
                  <a:srgbClr val="F6B26B"/>
                </a:solidFill>
                <a:latin typeface="Impact"/>
                <a:ea typeface="Impact"/>
                <a:cs typeface="Impact"/>
                <a:sym typeface="Impact"/>
              </a:rPr>
              <a:t>STORY</a:t>
            </a:r>
            <a:endParaRPr sz="6000">
              <a:solidFill>
                <a:srgbClr val="F6B26B"/>
              </a:solidFill>
              <a:latin typeface="Impact"/>
              <a:ea typeface="Impact"/>
              <a:cs typeface="Impact"/>
              <a:sym typeface="Impact"/>
            </a:endParaRPr>
          </a:p>
        </p:txBody>
      </p:sp>
      <p:sp>
        <p:nvSpPr>
          <p:cNvPr id="70" name="Google Shape;70;p15"/>
          <p:cNvSpPr/>
          <p:nvPr/>
        </p:nvSpPr>
        <p:spPr>
          <a:xfrm>
            <a:off x="279800" y="4867475"/>
            <a:ext cx="1026300" cy="126000"/>
          </a:xfrm>
          <a:prstGeom prst="rect">
            <a:avLst/>
          </a:prstGeom>
          <a:solidFill>
            <a:srgbClr val="B45F0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1" name="Google Shape;71;p15"/>
          <p:cNvSpPr txBox="1"/>
          <p:nvPr/>
        </p:nvSpPr>
        <p:spPr>
          <a:xfrm>
            <a:off x="243175" y="2398400"/>
            <a:ext cx="3824100" cy="3559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000">
                <a:solidFill>
                  <a:srgbClr val="434343"/>
                </a:solidFill>
              </a:rPr>
              <a:t>With this campaign, we invite visitors to be truly present in the moment, where the only status that matters is the one written in the lifelong memories you create. Sedona beckons you to tell a different story — one of thoughtfulness and respect. </a:t>
            </a:r>
            <a:r>
              <a:rPr b="1" lang="en" sz="1000">
                <a:solidFill>
                  <a:srgbClr val="434343"/>
                </a:solidFill>
              </a:rPr>
              <a:t>We know you’ll love it here, because we love it here.</a:t>
            </a:r>
            <a:r>
              <a:rPr b="1" lang="en" sz="1000">
                <a:solidFill>
                  <a:srgbClr val="434343"/>
                </a:solidFill>
              </a:rPr>
              <a:t> Be here, and tell a different story.</a:t>
            </a:r>
            <a:endParaRPr b="1" sz="1000">
              <a:solidFill>
                <a:srgbClr val="434343"/>
              </a:solidFill>
            </a:endParaRPr>
          </a:p>
          <a:p>
            <a:pPr indent="0" lvl="0" marL="0" rtl="0" algn="l">
              <a:spcBef>
                <a:spcPts val="0"/>
              </a:spcBef>
              <a:spcAft>
                <a:spcPts val="0"/>
              </a:spcAft>
              <a:buNone/>
            </a:pPr>
            <a:r>
              <a:t/>
            </a:r>
            <a:endParaRPr b="1"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sz="1000">
                <a:solidFill>
                  <a:srgbClr val="51565E"/>
                </a:solidFill>
              </a:rPr>
              <a:t>Using the framework of “telling a different story” we can create additional in-market videos where the messages are more direct “stories” about how to be good stewards of Sedona and the surrounding area; picking up trash, staying on marked trails, avoiding areas of overuse, being polite and courteous to others, etc.</a:t>
            </a:r>
            <a:endParaRPr b="1" sz="1000">
              <a:solidFill>
                <a:schemeClr val="dk1"/>
              </a:solidFill>
            </a:endParaRPr>
          </a:p>
        </p:txBody>
      </p:sp>
      <p:sp>
        <p:nvSpPr>
          <p:cNvPr id="72" name="Google Shape;72;p15"/>
          <p:cNvSpPr txBox="1"/>
          <p:nvPr/>
        </p:nvSpPr>
        <p:spPr>
          <a:xfrm>
            <a:off x="-6324300" y="1865025"/>
            <a:ext cx="3554100" cy="1836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000">
                <a:solidFill>
                  <a:srgbClr val="434343"/>
                </a:solidFill>
              </a:rPr>
              <a:t>In a world filled with distractions, Sedona offers a sanctuary where you can truly be present in the moment, where the only status that matters is the one written in the lifelong memories you create. </a:t>
            </a:r>
            <a:r>
              <a:rPr b="1" lang="en" sz="1000">
                <a:solidFill>
                  <a:srgbClr val="434343"/>
                </a:solidFill>
              </a:rPr>
              <a:t>We know you’ll love it here, because we love it here.</a:t>
            </a:r>
            <a:r>
              <a:rPr b="1" lang="en" sz="1000">
                <a:solidFill>
                  <a:srgbClr val="434343"/>
                </a:solidFill>
              </a:rPr>
              <a:t> Sedona beckons you to tell a different story — a story of unplugging and reconnecting with the magic of the </a:t>
            </a:r>
            <a:r>
              <a:rPr b="1" lang="en" sz="1000">
                <a:solidFill>
                  <a:srgbClr val="434343"/>
                </a:solidFill>
              </a:rPr>
              <a:t>present moment</a:t>
            </a:r>
            <a:r>
              <a:rPr b="1" lang="en" sz="1000">
                <a:solidFill>
                  <a:srgbClr val="434343"/>
                </a:solidFill>
              </a:rPr>
              <a:t>. Let Sedona inspire you to live a life filled with wonder, adventure, and the joy of </a:t>
            </a:r>
            <a:br>
              <a:rPr b="1" lang="en" sz="1000">
                <a:solidFill>
                  <a:srgbClr val="434343"/>
                </a:solidFill>
              </a:rPr>
            </a:br>
            <a:r>
              <a:rPr b="1" lang="en" sz="1000">
                <a:solidFill>
                  <a:srgbClr val="434343"/>
                </a:solidFill>
              </a:rPr>
              <a:t>simply being. Be here, and tell a different story.</a:t>
            </a:r>
            <a:endParaRPr b="1" sz="1000">
              <a:solidFill>
                <a:srgbClr val="434343"/>
              </a:solidFill>
            </a:endParaRPr>
          </a:p>
          <a:p>
            <a:pPr indent="0" lvl="0" marL="0" rtl="0" algn="l">
              <a:spcBef>
                <a:spcPts val="0"/>
              </a:spcBef>
              <a:spcAft>
                <a:spcPts val="0"/>
              </a:spcAft>
              <a:buNone/>
            </a:pPr>
            <a:r>
              <a:t/>
            </a:r>
            <a:endParaRPr b="1" sz="1000">
              <a:solidFill>
                <a:schemeClr val="dk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16"/>
          <p:cNvSpPr txBox="1"/>
          <p:nvPr/>
        </p:nvSpPr>
        <p:spPr>
          <a:xfrm>
            <a:off x="149575" y="195675"/>
            <a:ext cx="2208000" cy="1104900"/>
          </a:xfrm>
          <a:prstGeom prst="rect">
            <a:avLst/>
          </a:prstGeom>
          <a:noFill/>
          <a:ln>
            <a:noFill/>
          </a:ln>
        </p:spPr>
        <p:txBody>
          <a:bodyPr anchorCtr="0" anchor="t" bIns="91425" lIns="91425" spcFirstLastPara="1" rIns="91425" wrap="square" tIns="91425">
            <a:noAutofit/>
          </a:bodyPr>
          <a:lstStyle/>
          <a:p>
            <a:pPr indent="0" lvl="0" marL="0" rtl="0" algn="l">
              <a:lnSpc>
                <a:spcPct val="75000"/>
              </a:lnSpc>
              <a:spcBef>
                <a:spcPts val="0"/>
              </a:spcBef>
              <a:spcAft>
                <a:spcPts val="0"/>
              </a:spcAft>
              <a:buNone/>
            </a:pPr>
            <a:r>
              <a:rPr lang="en" sz="4500">
                <a:solidFill>
                  <a:srgbClr val="F6B26B"/>
                </a:solidFill>
                <a:latin typeface="Impact"/>
                <a:ea typeface="Impact"/>
                <a:cs typeface="Impact"/>
                <a:sym typeface="Impact"/>
              </a:rPr>
              <a:t>DIGITAL</a:t>
            </a:r>
            <a:endParaRPr sz="4500">
              <a:solidFill>
                <a:srgbClr val="F6B26B"/>
              </a:solidFill>
              <a:latin typeface="Impact"/>
              <a:ea typeface="Impact"/>
              <a:cs typeface="Impact"/>
              <a:sym typeface="Impact"/>
            </a:endParaRPr>
          </a:p>
          <a:p>
            <a:pPr indent="0" lvl="0" marL="0" rtl="0" algn="l">
              <a:lnSpc>
                <a:spcPct val="75000"/>
              </a:lnSpc>
              <a:spcBef>
                <a:spcPts val="0"/>
              </a:spcBef>
              <a:spcAft>
                <a:spcPts val="0"/>
              </a:spcAft>
              <a:buNone/>
            </a:pPr>
            <a:r>
              <a:rPr lang="en" sz="4500">
                <a:solidFill>
                  <a:srgbClr val="F6B26B"/>
                </a:solidFill>
                <a:latin typeface="Impact"/>
                <a:ea typeface="Impact"/>
                <a:cs typeface="Impact"/>
                <a:sym typeface="Impact"/>
              </a:rPr>
              <a:t>ADS</a:t>
            </a:r>
            <a:endParaRPr sz="4500">
              <a:solidFill>
                <a:srgbClr val="F6B26B"/>
              </a:solidFill>
              <a:latin typeface="Impact"/>
              <a:ea typeface="Impact"/>
              <a:cs typeface="Impact"/>
              <a:sym typeface="Impact"/>
            </a:endParaRPr>
          </a:p>
        </p:txBody>
      </p:sp>
      <p:pic>
        <p:nvPicPr>
          <p:cNvPr id="78" name="Google Shape;78;p16"/>
          <p:cNvPicPr preferRelativeResize="0"/>
          <p:nvPr/>
        </p:nvPicPr>
        <p:blipFill rotWithShape="1">
          <a:blip r:embed="rId3">
            <a:alphaModFix/>
          </a:blip>
          <a:srcRect b="6385" l="51202" r="1087" t="6385"/>
          <a:stretch/>
        </p:blipFill>
        <p:spPr>
          <a:xfrm>
            <a:off x="4514850" y="0"/>
            <a:ext cx="4500577" cy="51435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17"/>
          <p:cNvSpPr txBox="1"/>
          <p:nvPr/>
        </p:nvSpPr>
        <p:spPr>
          <a:xfrm>
            <a:off x="149575" y="195675"/>
            <a:ext cx="2208000" cy="1104900"/>
          </a:xfrm>
          <a:prstGeom prst="rect">
            <a:avLst/>
          </a:prstGeom>
          <a:noFill/>
          <a:ln>
            <a:noFill/>
          </a:ln>
        </p:spPr>
        <p:txBody>
          <a:bodyPr anchorCtr="0" anchor="t" bIns="91425" lIns="91425" spcFirstLastPara="1" rIns="91425" wrap="square" tIns="91425">
            <a:noAutofit/>
          </a:bodyPr>
          <a:lstStyle/>
          <a:p>
            <a:pPr indent="0" lvl="0" marL="0" rtl="0" algn="l">
              <a:lnSpc>
                <a:spcPct val="75000"/>
              </a:lnSpc>
              <a:spcBef>
                <a:spcPts val="0"/>
              </a:spcBef>
              <a:spcAft>
                <a:spcPts val="0"/>
              </a:spcAft>
              <a:buNone/>
            </a:pPr>
            <a:r>
              <a:rPr lang="en" sz="4500">
                <a:solidFill>
                  <a:srgbClr val="F6B26B"/>
                </a:solidFill>
                <a:latin typeface="Impact"/>
                <a:ea typeface="Impact"/>
                <a:cs typeface="Impact"/>
                <a:sym typeface="Impact"/>
              </a:rPr>
              <a:t>DIGITAL</a:t>
            </a:r>
            <a:endParaRPr sz="4500">
              <a:solidFill>
                <a:srgbClr val="F6B26B"/>
              </a:solidFill>
              <a:latin typeface="Impact"/>
              <a:ea typeface="Impact"/>
              <a:cs typeface="Impact"/>
              <a:sym typeface="Impact"/>
            </a:endParaRPr>
          </a:p>
          <a:p>
            <a:pPr indent="0" lvl="0" marL="0" rtl="0" algn="l">
              <a:lnSpc>
                <a:spcPct val="75000"/>
              </a:lnSpc>
              <a:spcBef>
                <a:spcPts val="0"/>
              </a:spcBef>
              <a:spcAft>
                <a:spcPts val="0"/>
              </a:spcAft>
              <a:buNone/>
            </a:pPr>
            <a:r>
              <a:rPr lang="en" sz="4500">
                <a:solidFill>
                  <a:srgbClr val="F6B26B"/>
                </a:solidFill>
                <a:latin typeface="Impact"/>
                <a:ea typeface="Impact"/>
                <a:cs typeface="Impact"/>
                <a:sym typeface="Impact"/>
              </a:rPr>
              <a:t>ADS</a:t>
            </a:r>
            <a:endParaRPr sz="4500">
              <a:solidFill>
                <a:srgbClr val="F6B26B"/>
              </a:solidFill>
              <a:latin typeface="Impact"/>
              <a:ea typeface="Impact"/>
              <a:cs typeface="Impact"/>
              <a:sym typeface="Impact"/>
            </a:endParaRPr>
          </a:p>
        </p:txBody>
      </p:sp>
      <p:pic>
        <p:nvPicPr>
          <p:cNvPr id="84" name="Google Shape;84;p17"/>
          <p:cNvPicPr preferRelativeResize="0"/>
          <p:nvPr/>
        </p:nvPicPr>
        <p:blipFill rotWithShape="1">
          <a:blip r:embed="rId3">
            <a:alphaModFix/>
          </a:blip>
          <a:srcRect b="7447" l="51130" r="1951" t="6752"/>
          <a:stretch/>
        </p:blipFill>
        <p:spPr>
          <a:xfrm>
            <a:off x="4514850" y="0"/>
            <a:ext cx="4500577" cy="51435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8"/>
          <p:cNvSpPr txBox="1"/>
          <p:nvPr/>
        </p:nvSpPr>
        <p:spPr>
          <a:xfrm>
            <a:off x="149575" y="195675"/>
            <a:ext cx="2208000" cy="1104900"/>
          </a:xfrm>
          <a:prstGeom prst="rect">
            <a:avLst/>
          </a:prstGeom>
          <a:noFill/>
          <a:ln>
            <a:noFill/>
          </a:ln>
        </p:spPr>
        <p:txBody>
          <a:bodyPr anchorCtr="0" anchor="t" bIns="91425" lIns="91425" spcFirstLastPara="1" rIns="91425" wrap="square" tIns="91425">
            <a:noAutofit/>
          </a:bodyPr>
          <a:lstStyle/>
          <a:p>
            <a:pPr indent="0" lvl="0" marL="0" rtl="0" algn="l">
              <a:lnSpc>
                <a:spcPct val="75000"/>
              </a:lnSpc>
              <a:spcBef>
                <a:spcPts val="0"/>
              </a:spcBef>
              <a:spcAft>
                <a:spcPts val="0"/>
              </a:spcAft>
              <a:buNone/>
            </a:pPr>
            <a:r>
              <a:rPr lang="en" sz="4500">
                <a:solidFill>
                  <a:srgbClr val="F6B26B"/>
                </a:solidFill>
                <a:latin typeface="Impact"/>
                <a:ea typeface="Impact"/>
                <a:cs typeface="Impact"/>
                <a:sym typeface="Impact"/>
              </a:rPr>
              <a:t>PRINT</a:t>
            </a:r>
            <a:endParaRPr sz="4500">
              <a:solidFill>
                <a:srgbClr val="F6B26B"/>
              </a:solidFill>
              <a:latin typeface="Impact"/>
              <a:ea typeface="Impact"/>
              <a:cs typeface="Impact"/>
              <a:sym typeface="Impact"/>
            </a:endParaRPr>
          </a:p>
          <a:p>
            <a:pPr indent="0" lvl="0" marL="0" rtl="0" algn="l">
              <a:lnSpc>
                <a:spcPct val="75000"/>
              </a:lnSpc>
              <a:spcBef>
                <a:spcPts val="0"/>
              </a:spcBef>
              <a:spcAft>
                <a:spcPts val="0"/>
              </a:spcAft>
              <a:buNone/>
            </a:pPr>
            <a:r>
              <a:rPr lang="en" sz="4500">
                <a:solidFill>
                  <a:srgbClr val="F6B26B"/>
                </a:solidFill>
                <a:latin typeface="Impact"/>
                <a:ea typeface="Impact"/>
                <a:cs typeface="Impact"/>
                <a:sym typeface="Impact"/>
              </a:rPr>
              <a:t>ADS</a:t>
            </a:r>
            <a:endParaRPr sz="4500">
              <a:solidFill>
                <a:srgbClr val="F6B26B"/>
              </a:solidFill>
              <a:latin typeface="Impact"/>
              <a:ea typeface="Impact"/>
              <a:cs typeface="Impact"/>
              <a:sym typeface="Impact"/>
            </a:endParaRPr>
          </a:p>
        </p:txBody>
      </p:sp>
      <p:sp>
        <p:nvSpPr>
          <p:cNvPr id="90" name="Google Shape;90;p18"/>
          <p:cNvSpPr txBox="1"/>
          <p:nvPr/>
        </p:nvSpPr>
        <p:spPr>
          <a:xfrm>
            <a:off x="188975" y="2571750"/>
            <a:ext cx="2208000" cy="1905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900">
                <a:solidFill>
                  <a:schemeClr val="accent4"/>
                </a:solidFill>
              </a:rPr>
              <a:t>Body Copy</a:t>
            </a:r>
            <a:endParaRPr sz="900">
              <a:solidFill>
                <a:schemeClr val="accent4"/>
              </a:solidFill>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rPr>
              <a:t>Come to Sedona to experience a magic you can’t find anywhere else. Seek a new adventure and renew yourself. While you’re here, slow down and savor the journey. It’s worth it. Explore responsibly and remember to be respectful. You’ll love it here because we love it here. And when you love something, you care for it. That’s the Sedona story. What’s yours?</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sz="900">
                <a:solidFill>
                  <a:srgbClr val="51565E"/>
                </a:solidFill>
              </a:rPr>
              <a:t>Tell a different story.</a:t>
            </a:r>
            <a:endParaRPr b="1" sz="900">
              <a:solidFill>
                <a:srgbClr val="51565E"/>
              </a:solidFill>
            </a:endParaRPr>
          </a:p>
          <a:p>
            <a:pPr indent="0" lvl="0" marL="0" rtl="0" algn="l">
              <a:lnSpc>
                <a:spcPct val="115000"/>
              </a:lnSpc>
              <a:spcBef>
                <a:spcPts val="0"/>
              </a:spcBef>
              <a:spcAft>
                <a:spcPts val="0"/>
              </a:spcAft>
              <a:buClr>
                <a:schemeClr val="dk1"/>
              </a:buClr>
              <a:buSzPts val="1100"/>
              <a:buFont typeface="Arial"/>
              <a:buNone/>
            </a:pPr>
            <a:r>
              <a:rPr b="1" lang="en" sz="900">
                <a:solidFill>
                  <a:srgbClr val="51565E"/>
                </a:solidFill>
              </a:rPr>
              <a:t>ScenicSedona.com</a:t>
            </a:r>
            <a:endParaRPr sz="900">
              <a:solidFill>
                <a:srgbClr val="51565E"/>
              </a:solidFill>
            </a:endParaRPr>
          </a:p>
        </p:txBody>
      </p:sp>
      <p:sp>
        <p:nvSpPr>
          <p:cNvPr id="91" name="Google Shape;91;p18"/>
          <p:cNvSpPr txBox="1"/>
          <p:nvPr/>
        </p:nvSpPr>
        <p:spPr>
          <a:xfrm>
            <a:off x="-3987750" y="2571750"/>
            <a:ext cx="2208000" cy="1905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900">
                <a:solidFill>
                  <a:schemeClr val="accent4"/>
                </a:solidFill>
              </a:rPr>
              <a:t>Body Copy</a:t>
            </a:r>
            <a:endParaRPr sz="900">
              <a:solidFill>
                <a:schemeClr val="accent4"/>
              </a:solidFill>
            </a:endParaRPr>
          </a:p>
          <a:p>
            <a:pPr indent="0" lvl="0" marL="0" rtl="0" algn="l">
              <a:lnSpc>
                <a:spcPct val="115000"/>
              </a:lnSpc>
              <a:spcBef>
                <a:spcPts val="0"/>
              </a:spcBef>
              <a:spcAft>
                <a:spcPts val="0"/>
              </a:spcAft>
              <a:buClr>
                <a:schemeClr val="dk1"/>
              </a:buClr>
              <a:buSzPts val="1100"/>
              <a:buFont typeface="Arial"/>
              <a:buNone/>
            </a:pPr>
            <a:r>
              <a:rPr lang="en" sz="900">
                <a:solidFill>
                  <a:srgbClr val="51565E"/>
                </a:solidFill>
              </a:rPr>
              <a:t>Come to Sedona to experience a magic you can’t find anywhere else. Seek a new adventure, renew yourself, and unwind. Connect with the land, the culture, and most importantly, with each other. We know you’ll love it here because we love it here.</a:t>
            </a:r>
            <a:endParaRPr sz="900">
              <a:solidFill>
                <a:srgbClr val="51565E"/>
              </a:solidFill>
            </a:endParaRPr>
          </a:p>
          <a:p>
            <a:pPr indent="0" lvl="0" marL="0" rtl="0" algn="l">
              <a:lnSpc>
                <a:spcPct val="115000"/>
              </a:lnSpc>
              <a:spcBef>
                <a:spcPts val="0"/>
              </a:spcBef>
              <a:spcAft>
                <a:spcPts val="0"/>
              </a:spcAft>
              <a:buClr>
                <a:schemeClr val="dk1"/>
              </a:buClr>
              <a:buSzPts val="1100"/>
              <a:buFont typeface="Arial"/>
              <a:buNone/>
            </a:pPr>
            <a:r>
              <a:t/>
            </a:r>
            <a:endParaRPr sz="900">
              <a:solidFill>
                <a:srgbClr val="51565E"/>
              </a:solidFill>
            </a:endParaRPr>
          </a:p>
          <a:p>
            <a:pPr indent="0" lvl="0" marL="0" rtl="0" algn="l">
              <a:lnSpc>
                <a:spcPct val="115000"/>
              </a:lnSpc>
              <a:spcBef>
                <a:spcPts val="0"/>
              </a:spcBef>
              <a:spcAft>
                <a:spcPts val="0"/>
              </a:spcAft>
              <a:buClr>
                <a:schemeClr val="dk1"/>
              </a:buClr>
              <a:buSzPts val="1100"/>
              <a:buFont typeface="Arial"/>
              <a:buNone/>
            </a:pPr>
            <a:r>
              <a:rPr b="1" lang="en" sz="900">
                <a:solidFill>
                  <a:srgbClr val="51565E"/>
                </a:solidFill>
              </a:rPr>
              <a:t>Be here, and tell a different story.</a:t>
            </a:r>
            <a:endParaRPr b="1" sz="900">
              <a:solidFill>
                <a:srgbClr val="51565E"/>
              </a:solidFill>
            </a:endParaRPr>
          </a:p>
          <a:p>
            <a:pPr indent="0" lvl="0" marL="0" rtl="0" algn="l">
              <a:lnSpc>
                <a:spcPct val="115000"/>
              </a:lnSpc>
              <a:spcBef>
                <a:spcPts val="0"/>
              </a:spcBef>
              <a:spcAft>
                <a:spcPts val="0"/>
              </a:spcAft>
              <a:buClr>
                <a:schemeClr val="dk1"/>
              </a:buClr>
              <a:buSzPts val="1100"/>
              <a:buFont typeface="Arial"/>
              <a:buNone/>
            </a:pPr>
            <a:r>
              <a:rPr b="1" lang="en" sz="900">
                <a:solidFill>
                  <a:srgbClr val="51565E"/>
                </a:solidFill>
              </a:rPr>
              <a:t>ScenicSedona.com</a:t>
            </a:r>
            <a:endParaRPr b="1" sz="900">
              <a:solidFill>
                <a:srgbClr val="51565E"/>
              </a:solidFill>
            </a:endParaRPr>
          </a:p>
          <a:p>
            <a:pPr indent="0" lvl="0" marL="0" rtl="0" algn="l">
              <a:lnSpc>
                <a:spcPct val="115000"/>
              </a:lnSpc>
              <a:spcBef>
                <a:spcPts val="0"/>
              </a:spcBef>
              <a:spcAft>
                <a:spcPts val="0"/>
              </a:spcAft>
              <a:buClr>
                <a:schemeClr val="dk1"/>
              </a:buClr>
              <a:buSzPts val="1100"/>
              <a:buFont typeface="Arial"/>
              <a:buNone/>
            </a:pPr>
            <a:r>
              <a:t/>
            </a:r>
            <a:endParaRPr sz="900">
              <a:solidFill>
                <a:srgbClr val="51565E"/>
              </a:solidFill>
            </a:endParaRPr>
          </a:p>
        </p:txBody>
      </p:sp>
      <p:pic>
        <p:nvPicPr>
          <p:cNvPr id="92" name="Google Shape;92;p18"/>
          <p:cNvPicPr preferRelativeResize="0"/>
          <p:nvPr/>
        </p:nvPicPr>
        <p:blipFill rotWithShape="1">
          <a:blip r:embed="rId3">
            <a:alphaModFix/>
          </a:blip>
          <a:srcRect b="13059" l="14469" r="18510" t="12358"/>
          <a:stretch/>
        </p:blipFill>
        <p:spPr>
          <a:xfrm>
            <a:off x="2485275" y="0"/>
            <a:ext cx="6430925" cy="51434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19"/>
          <p:cNvSpPr txBox="1"/>
          <p:nvPr/>
        </p:nvSpPr>
        <p:spPr>
          <a:xfrm>
            <a:off x="149575" y="195675"/>
            <a:ext cx="2208000" cy="1104900"/>
          </a:xfrm>
          <a:prstGeom prst="rect">
            <a:avLst/>
          </a:prstGeom>
          <a:noFill/>
          <a:ln>
            <a:noFill/>
          </a:ln>
        </p:spPr>
        <p:txBody>
          <a:bodyPr anchorCtr="0" anchor="t" bIns="91425" lIns="91425" spcFirstLastPara="1" rIns="91425" wrap="square" tIns="91425">
            <a:noAutofit/>
          </a:bodyPr>
          <a:lstStyle/>
          <a:p>
            <a:pPr indent="0" lvl="0" marL="0" rtl="0" algn="l">
              <a:lnSpc>
                <a:spcPct val="75000"/>
              </a:lnSpc>
              <a:spcBef>
                <a:spcPts val="0"/>
              </a:spcBef>
              <a:spcAft>
                <a:spcPts val="0"/>
              </a:spcAft>
              <a:buNone/>
            </a:pPr>
            <a:r>
              <a:rPr lang="en" sz="4500">
                <a:solidFill>
                  <a:srgbClr val="F6B26B"/>
                </a:solidFill>
                <a:latin typeface="Impact"/>
                <a:ea typeface="Impact"/>
                <a:cs typeface="Impact"/>
                <a:sym typeface="Impact"/>
              </a:rPr>
              <a:t>PRINT</a:t>
            </a:r>
            <a:endParaRPr sz="4500">
              <a:solidFill>
                <a:srgbClr val="F6B26B"/>
              </a:solidFill>
              <a:latin typeface="Impact"/>
              <a:ea typeface="Impact"/>
              <a:cs typeface="Impact"/>
              <a:sym typeface="Impact"/>
            </a:endParaRPr>
          </a:p>
          <a:p>
            <a:pPr indent="0" lvl="0" marL="0" rtl="0" algn="l">
              <a:lnSpc>
                <a:spcPct val="75000"/>
              </a:lnSpc>
              <a:spcBef>
                <a:spcPts val="0"/>
              </a:spcBef>
              <a:spcAft>
                <a:spcPts val="0"/>
              </a:spcAft>
              <a:buNone/>
            </a:pPr>
            <a:r>
              <a:rPr lang="en" sz="4500">
                <a:solidFill>
                  <a:srgbClr val="F6B26B"/>
                </a:solidFill>
                <a:latin typeface="Impact"/>
                <a:ea typeface="Impact"/>
                <a:cs typeface="Impact"/>
                <a:sym typeface="Impact"/>
              </a:rPr>
              <a:t>ADS</a:t>
            </a:r>
            <a:endParaRPr sz="4500">
              <a:solidFill>
                <a:srgbClr val="F6B26B"/>
              </a:solidFill>
              <a:latin typeface="Impact"/>
              <a:ea typeface="Impact"/>
              <a:cs typeface="Impact"/>
              <a:sym typeface="Impact"/>
            </a:endParaRPr>
          </a:p>
        </p:txBody>
      </p:sp>
      <p:sp>
        <p:nvSpPr>
          <p:cNvPr id="98" name="Google Shape;98;p19"/>
          <p:cNvSpPr txBox="1"/>
          <p:nvPr/>
        </p:nvSpPr>
        <p:spPr>
          <a:xfrm>
            <a:off x="149565" y="1385475"/>
            <a:ext cx="2362200" cy="1905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900">
                <a:solidFill>
                  <a:schemeClr val="accent4"/>
                </a:solidFill>
              </a:rPr>
              <a:t>Body Copy</a:t>
            </a:r>
            <a:endParaRPr sz="900">
              <a:solidFill>
                <a:schemeClr val="accent4"/>
              </a:solidFill>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rPr>
              <a:t>On Sedona's trails, where ancient rocks whisper and breezes carry stories, tread lightly and with respect. Here, every footstep counts toward conserving the splendor for generations to come, and your story is forever linked with ours.</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sz="900">
                <a:solidFill>
                  <a:srgbClr val="51565E"/>
                </a:solidFill>
              </a:rPr>
              <a:t>Be here, and tell a different story.</a:t>
            </a:r>
            <a:endParaRPr b="1" sz="900">
              <a:solidFill>
                <a:srgbClr val="51565E"/>
              </a:solidFill>
            </a:endParaRPr>
          </a:p>
          <a:p>
            <a:pPr indent="0" lvl="0" marL="0" rtl="0" algn="l">
              <a:lnSpc>
                <a:spcPct val="115000"/>
              </a:lnSpc>
              <a:spcBef>
                <a:spcPts val="0"/>
              </a:spcBef>
              <a:spcAft>
                <a:spcPts val="0"/>
              </a:spcAft>
              <a:buClr>
                <a:schemeClr val="dk1"/>
              </a:buClr>
              <a:buSzPts val="1100"/>
              <a:buFont typeface="Arial"/>
              <a:buNone/>
            </a:pPr>
            <a:r>
              <a:rPr b="1" lang="en" sz="900">
                <a:solidFill>
                  <a:srgbClr val="51565E"/>
                </a:solidFill>
              </a:rPr>
              <a:t>ScenicSedona.com</a:t>
            </a:r>
            <a:endParaRPr sz="900">
              <a:solidFill>
                <a:srgbClr val="51565E"/>
              </a:solidFill>
            </a:endParaRPr>
          </a:p>
        </p:txBody>
      </p:sp>
      <p:sp>
        <p:nvSpPr>
          <p:cNvPr id="99" name="Google Shape;99;p19"/>
          <p:cNvSpPr txBox="1"/>
          <p:nvPr/>
        </p:nvSpPr>
        <p:spPr>
          <a:xfrm>
            <a:off x="149565" y="3180750"/>
            <a:ext cx="2362200" cy="1905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900">
                <a:solidFill>
                  <a:schemeClr val="accent4"/>
                </a:solidFill>
              </a:rPr>
              <a:t>Alt</a:t>
            </a:r>
            <a:endParaRPr sz="900">
              <a:solidFill>
                <a:schemeClr val="accent4"/>
              </a:solidFill>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rPr>
              <a:t>Seek out the reward of a view well earned and where each step on Sedona's trails brings you closer to nature’s heart and your own. Remember, the journey's </a:t>
            </a:r>
            <a:br>
              <a:rPr lang="en" sz="900">
                <a:solidFill>
                  <a:schemeClr val="dk1"/>
                </a:solidFill>
              </a:rPr>
            </a:br>
            <a:r>
              <a:rPr lang="en" sz="900">
                <a:solidFill>
                  <a:schemeClr val="dk1"/>
                </a:solidFill>
              </a:rPr>
              <a:t>beauty is matched only by the commitment to preserve it for those who follow.</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sz="900">
                <a:solidFill>
                  <a:srgbClr val="51565E"/>
                </a:solidFill>
              </a:rPr>
              <a:t>Be here, and tell a different story.</a:t>
            </a:r>
            <a:endParaRPr b="1" sz="900">
              <a:solidFill>
                <a:srgbClr val="51565E"/>
              </a:solidFill>
            </a:endParaRPr>
          </a:p>
          <a:p>
            <a:pPr indent="0" lvl="0" marL="0" rtl="0" algn="l">
              <a:lnSpc>
                <a:spcPct val="115000"/>
              </a:lnSpc>
              <a:spcBef>
                <a:spcPts val="0"/>
              </a:spcBef>
              <a:spcAft>
                <a:spcPts val="0"/>
              </a:spcAft>
              <a:buClr>
                <a:schemeClr val="dk1"/>
              </a:buClr>
              <a:buSzPts val="1100"/>
              <a:buFont typeface="Arial"/>
              <a:buNone/>
            </a:pPr>
            <a:r>
              <a:rPr b="1" lang="en" sz="900">
                <a:solidFill>
                  <a:srgbClr val="51565E"/>
                </a:solidFill>
              </a:rPr>
              <a:t>ScenicSedona.com</a:t>
            </a:r>
            <a:endParaRPr sz="900">
              <a:solidFill>
                <a:srgbClr val="51565E"/>
              </a:solidFill>
            </a:endParaRPr>
          </a:p>
        </p:txBody>
      </p:sp>
      <p:pic>
        <p:nvPicPr>
          <p:cNvPr id="100" name="Google Shape;100;p19"/>
          <p:cNvPicPr preferRelativeResize="0"/>
          <p:nvPr/>
        </p:nvPicPr>
        <p:blipFill rotWithShape="1">
          <a:blip r:embed="rId3">
            <a:alphaModFix/>
          </a:blip>
          <a:srcRect b="12544" l="14495" r="17676" t="11978"/>
          <a:stretch/>
        </p:blipFill>
        <p:spPr>
          <a:xfrm>
            <a:off x="2485275" y="0"/>
            <a:ext cx="6430925" cy="51434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20"/>
          <p:cNvSpPr/>
          <p:nvPr/>
        </p:nvSpPr>
        <p:spPr>
          <a:xfrm>
            <a:off x="6877025" y="3054942"/>
            <a:ext cx="1914300" cy="12867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06" name="Google Shape;106;p20"/>
          <p:cNvPicPr preferRelativeResize="0"/>
          <p:nvPr/>
        </p:nvPicPr>
        <p:blipFill>
          <a:blip r:embed="rId3">
            <a:alphaModFix/>
          </a:blip>
          <a:stretch>
            <a:fillRect/>
          </a:stretch>
        </p:blipFill>
        <p:spPr>
          <a:xfrm>
            <a:off x="6853714" y="3054942"/>
            <a:ext cx="1937613" cy="1286699"/>
          </a:xfrm>
          <a:prstGeom prst="rect">
            <a:avLst/>
          </a:prstGeom>
          <a:noFill/>
          <a:ln>
            <a:noFill/>
          </a:ln>
        </p:spPr>
      </p:pic>
      <p:sp>
        <p:nvSpPr>
          <p:cNvPr id="107" name="Google Shape;107;p20"/>
          <p:cNvSpPr txBox="1"/>
          <p:nvPr/>
        </p:nvSpPr>
        <p:spPr>
          <a:xfrm>
            <a:off x="149575" y="195675"/>
            <a:ext cx="1688700" cy="785400"/>
          </a:xfrm>
          <a:prstGeom prst="rect">
            <a:avLst/>
          </a:prstGeom>
          <a:noFill/>
          <a:ln>
            <a:noFill/>
          </a:ln>
        </p:spPr>
        <p:txBody>
          <a:bodyPr anchorCtr="0" anchor="t" bIns="91425" lIns="91425" spcFirstLastPara="1" rIns="91425" wrap="square" tIns="91425">
            <a:noAutofit/>
          </a:bodyPr>
          <a:lstStyle/>
          <a:p>
            <a:pPr indent="0" lvl="0" marL="0" rtl="0" algn="l">
              <a:lnSpc>
                <a:spcPct val="75000"/>
              </a:lnSpc>
              <a:spcBef>
                <a:spcPts val="0"/>
              </a:spcBef>
              <a:spcAft>
                <a:spcPts val="0"/>
              </a:spcAft>
              <a:buNone/>
            </a:pPr>
            <a:r>
              <a:rPr lang="en" sz="4500">
                <a:solidFill>
                  <a:srgbClr val="F6B26B"/>
                </a:solidFill>
                <a:latin typeface="Impact"/>
                <a:ea typeface="Impact"/>
                <a:cs typeface="Impact"/>
                <a:sym typeface="Impact"/>
              </a:rPr>
              <a:t>Video</a:t>
            </a:r>
            <a:endParaRPr sz="4500">
              <a:solidFill>
                <a:srgbClr val="F6B26B"/>
              </a:solidFill>
              <a:latin typeface="Impact"/>
              <a:ea typeface="Impact"/>
              <a:cs typeface="Impact"/>
              <a:sym typeface="Impact"/>
            </a:endParaRPr>
          </a:p>
        </p:txBody>
      </p:sp>
      <p:sp>
        <p:nvSpPr>
          <p:cNvPr id="108" name="Google Shape;108;p20"/>
          <p:cNvSpPr/>
          <p:nvPr/>
        </p:nvSpPr>
        <p:spPr>
          <a:xfrm>
            <a:off x="307400" y="3054942"/>
            <a:ext cx="1914300" cy="12867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9" name="Google Shape;109;p20"/>
          <p:cNvSpPr/>
          <p:nvPr/>
        </p:nvSpPr>
        <p:spPr>
          <a:xfrm>
            <a:off x="2497275" y="3054942"/>
            <a:ext cx="1914300" cy="12867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0" name="Google Shape;110;p20"/>
          <p:cNvSpPr/>
          <p:nvPr/>
        </p:nvSpPr>
        <p:spPr>
          <a:xfrm>
            <a:off x="4687150" y="3054942"/>
            <a:ext cx="1914300" cy="12867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1" name="Google Shape;111;p20"/>
          <p:cNvSpPr txBox="1"/>
          <p:nvPr/>
        </p:nvSpPr>
        <p:spPr>
          <a:xfrm>
            <a:off x="284700" y="2209625"/>
            <a:ext cx="2030400" cy="120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solidFill>
                  <a:schemeClr val="dk1"/>
                </a:solidFill>
                <a:latin typeface="Roboto"/>
                <a:ea typeface="Roboto"/>
                <a:cs typeface="Roboto"/>
                <a:sym typeface="Roboto"/>
              </a:rPr>
              <a:t>Sweeping shot of majestic red rock formations of Sedona at sunrise</a:t>
            </a:r>
            <a:endParaRPr sz="700">
              <a:solidFill>
                <a:schemeClr val="dk1"/>
              </a:solidFill>
              <a:latin typeface="Roboto"/>
              <a:ea typeface="Roboto"/>
              <a:cs typeface="Roboto"/>
              <a:sym typeface="Roboto"/>
            </a:endParaRPr>
          </a:p>
          <a:p>
            <a:pPr indent="0" lvl="0" marL="0" rtl="0" algn="l">
              <a:spcBef>
                <a:spcPts val="0"/>
              </a:spcBef>
              <a:spcAft>
                <a:spcPts val="0"/>
              </a:spcAft>
              <a:buNone/>
            </a:pPr>
            <a:r>
              <a:t/>
            </a:r>
            <a:endParaRPr sz="700">
              <a:solidFill>
                <a:schemeClr val="dk1"/>
              </a:solidFill>
              <a:latin typeface="Roboto"/>
              <a:ea typeface="Roboto"/>
              <a:cs typeface="Roboto"/>
              <a:sym typeface="Roboto"/>
            </a:endParaRPr>
          </a:p>
          <a:p>
            <a:pPr indent="0" lvl="0" marL="0" rtl="0" algn="l">
              <a:spcBef>
                <a:spcPts val="0"/>
              </a:spcBef>
              <a:spcAft>
                <a:spcPts val="0"/>
              </a:spcAft>
              <a:buNone/>
            </a:pPr>
            <a:r>
              <a:rPr b="1" lang="en" sz="700">
                <a:solidFill>
                  <a:schemeClr val="dk1"/>
                </a:solidFill>
                <a:latin typeface="Roboto"/>
                <a:ea typeface="Roboto"/>
                <a:cs typeface="Roboto"/>
                <a:sym typeface="Roboto"/>
              </a:rPr>
              <a:t>VO: </a:t>
            </a:r>
            <a:r>
              <a:rPr b="1" lang="en" sz="700">
                <a:solidFill>
                  <a:srgbClr val="0D0D0D"/>
                </a:solidFill>
                <a:highlight>
                  <a:srgbClr val="FFFFFF"/>
                </a:highlight>
                <a:latin typeface="Roboto"/>
                <a:ea typeface="Roboto"/>
                <a:cs typeface="Roboto"/>
                <a:sym typeface="Roboto"/>
              </a:rPr>
              <a:t>Come to Sedona, to experience a magic</a:t>
            </a:r>
            <a:endParaRPr b="1" sz="700">
              <a:solidFill>
                <a:schemeClr val="dk1"/>
              </a:solidFill>
              <a:latin typeface="Roboto"/>
              <a:ea typeface="Roboto"/>
              <a:cs typeface="Roboto"/>
              <a:sym typeface="Roboto"/>
            </a:endParaRPr>
          </a:p>
          <a:p>
            <a:pPr indent="0" lvl="0" marL="0" rtl="0" algn="l">
              <a:spcBef>
                <a:spcPts val="0"/>
              </a:spcBef>
              <a:spcAft>
                <a:spcPts val="0"/>
              </a:spcAft>
              <a:buNone/>
            </a:pPr>
            <a:r>
              <a:rPr b="1" lang="en" sz="700">
                <a:solidFill>
                  <a:schemeClr val="dk1"/>
                </a:solidFill>
                <a:latin typeface="Roboto"/>
                <a:ea typeface="Roboto"/>
                <a:cs typeface="Roboto"/>
                <a:sym typeface="Roboto"/>
              </a:rPr>
              <a:t>You can’t find anywhere else.</a:t>
            </a:r>
            <a:endParaRPr b="1" sz="700">
              <a:solidFill>
                <a:schemeClr val="dk1"/>
              </a:solidFill>
              <a:latin typeface="Roboto"/>
              <a:ea typeface="Roboto"/>
              <a:cs typeface="Roboto"/>
              <a:sym typeface="Roboto"/>
            </a:endParaRPr>
          </a:p>
        </p:txBody>
      </p:sp>
      <p:pic>
        <p:nvPicPr>
          <p:cNvPr id="112" name="Google Shape;112;p20"/>
          <p:cNvPicPr preferRelativeResize="0"/>
          <p:nvPr/>
        </p:nvPicPr>
        <p:blipFill rotWithShape="1">
          <a:blip r:embed="rId4">
            <a:alphaModFix/>
          </a:blip>
          <a:srcRect b="0" l="0" r="0" t="2893"/>
          <a:stretch/>
        </p:blipFill>
        <p:spPr>
          <a:xfrm>
            <a:off x="307400" y="851469"/>
            <a:ext cx="1985024" cy="1286699"/>
          </a:xfrm>
          <a:prstGeom prst="rect">
            <a:avLst/>
          </a:prstGeom>
          <a:noFill/>
          <a:ln>
            <a:noFill/>
          </a:ln>
        </p:spPr>
      </p:pic>
      <p:pic>
        <p:nvPicPr>
          <p:cNvPr id="113" name="Google Shape;113;p20"/>
          <p:cNvPicPr preferRelativeResize="0"/>
          <p:nvPr/>
        </p:nvPicPr>
        <p:blipFill rotWithShape="1">
          <a:blip r:embed="rId5">
            <a:alphaModFix/>
          </a:blip>
          <a:srcRect b="23313" l="0" r="0" t="29465"/>
          <a:stretch/>
        </p:blipFill>
        <p:spPr>
          <a:xfrm>
            <a:off x="4622674" y="851469"/>
            <a:ext cx="1914303" cy="1315800"/>
          </a:xfrm>
          <a:prstGeom prst="rect">
            <a:avLst/>
          </a:prstGeom>
          <a:noFill/>
          <a:ln>
            <a:noFill/>
          </a:ln>
        </p:spPr>
      </p:pic>
      <p:pic>
        <p:nvPicPr>
          <p:cNvPr id="114" name="Google Shape;114;p20"/>
          <p:cNvPicPr preferRelativeResize="0"/>
          <p:nvPr/>
        </p:nvPicPr>
        <p:blipFill rotWithShape="1">
          <a:blip r:embed="rId6">
            <a:alphaModFix/>
          </a:blip>
          <a:srcRect b="10275" l="10585" r="15900" t="15584"/>
          <a:stretch/>
        </p:blipFill>
        <p:spPr>
          <a:xfrm>
            <a:off x="2500400" y="851469"/>
            <a:ext cx="1914301" cy="1286704"/>
          </a:xfrm>
          <a:prstGeom prst="rect">
            <a:avLst/>
          </a:prstGeom>
          <a:noFill/>
          <a:ln>
            <a:noFill/>
          </a:ln>
        </p:spPr>
      </p:pic>
      <p:pic>
        <p:nvPicPr>
          <p:cNvPr id="115" name="Google Shape;115;p20"/>
          <p:cNvPicPr preferRelativeResize="0"/>
          <p:nvPr/>
        </p:nvPicPr>
        <p:blipFill rotWithShape="1">
          <a:blip r:embed="rId7">
            <a:alphaModFix/>
          </a:blip>
          <a:srcRect b="6005" l="24058" r="0" t="18174"/>
          <a:stretch/>
        </p:blipFill>
        <p:spPr>
          <a:xfrm>
            <a:off x="2497275" y="3060867"/>
            <a:ext cx="1914303" cy="1274850"/>
          </a:xfrm>
          <a:prstGeom prst="rect">
            <a:avLst/>
          </a:prstGeom>
          <a:noFill/>
          <a:ln>
            <a:noFill/>
          </a:ln>
        </p:spPr>
      </p:pic>
      <p:pic>
        <p:nvPicPr>
          <p:cNvPr id="116" name="Google Shape;116;p20"/>
          <p:cNvPicPr preferRelativeResize="0"/>
          <p:nvPr/>
        </p:nvPicPr>
        <p:blipFill rotWithShape="1">
          <a:blip r:embed="rId8">
            <a:alphaModFix/>
          </a:blip>
          <a:srcRect b="0" l="7706" r="7698" t="0"/>
          <a:stretch/>
        </p:blipFill>
        <p:spPr>
          <a:xfrm>
            <a:off x="6877025" y="851469"/>
            <a:ext cx="1914302" cy="1274023"/>
          </a:xfrm>
          <a:prstGeom prst="rect">
            <a:avLst/>
          </a:prstGeom>
          <a:noFill/>
          <a:ln>
            <a:noFill/>
          </a:ln>
        </p:spPr>
      </p:pic>
      <p:pic>
        <p:nvPicPr>
          <p:cNvPr id="117" name="Google Shape;117;p20"/>
          <p:cNvPicPr preferRelativeResize="0"/>
          <p:nvPr/>
        </p:nvPicPr>
        <p:blipFill rotWithShape="1">
          <a:blip r:embed="rId9">
            <a:alphaModFix/>
          </a:blip>
          <a:srcRect b="28404" l="9397" r="25204" t="5645"/>
          <a:stretch/>
        </p:blipFill>
        <p:spPr>
          <a:xfrm>
            <a:off x="307400" y="3048592"/>
            <a:ext cx="1914301" cy="1286700"/>
          </a:xfrm>
          <a:prstGeom prst="rect">
            <a:avLst/>
          </a:prstGeom>
          <a:noFill/>
          <a:ln>
            <a:noFill/>
          </a:ln>
        </p:spPr>
      </p:pic>
      <p:pic>
        <p:nvPicPr>
          <p:cNvPr id="118" name="Google Shape;118;p20"/>
          <p:cNvPicPr preferRelativeResize="0"/>
          <p:nvPr/>
        </p:nvPicPr>
        <p:blipFill rotWithShape="1">
          <a:blip r:embed="rId10">
            <a:alphaModFix/>
          </a:blip>
          <a:srcRect b="21808" l="9447" r="9455" t="10610"/>
          <a:stretch/>
        </p:blipFill>
        <p:spPr>
          <a:xfrm>
            <a:off x="4687150" y="3060867"/>
            <a:ext cx="1914301" cy="1275900"/>
          </a:xfrm>
          <a:prstGeom prst="rect">
            <a:avLst/>
          </a:prstGeom>
          <a:noFill/>
          <a:ln>
            <a:noFill/>
          </a:ln>
        </p:spPr>
      </p:pic>
      <p:pic>
        <p:nvPicPr>
          <p:cNvPr id="119" name="Google Shape;119;p20"/>
          <p:cNvPicPr preferRelativeResize="0"/>
          <p:nvPr/>
        </p:nvPicPr>
        <p:blipFill rotWithShape="1">
          <a:blip r:embed="rId11">
            <a:alphaModFix/>
          </a:blip>
          <a:srcRect b="54067" l="0" r="39459" t="25062"/>
          <a:stretch/>
        </p:blipFill>
        <p:spPr>
          <a:xfrm>
            <a:off x="6930552" y="3091076"/>
            <a:ext cx="944952" cy="325760"/>
          </a:xfrm>
          <a:prstGeom prst="rect">
            <a:avLst/>
          </a:prstGeom>
          <a:noFill/>
          <a:ln>
            <a:noFill/>
          </a:ln>
        </p:spPr>
      </p:pic>
      <p:pic>
        <p:nvPicPr>
          <p:cNvPr id="120" name="Google Shape;120;p20"/>
          <p:cNvPicPr preferRelativeResize="0"/>
          <p:nvPr/>
        </p:nvPicPr>
        <p:blipFill rotWithShape="1">
          <a:blip r:embed="rId12">
            <a:alphaModFix/>
          </a:blip>
          <a:srcRect b="39190" l="32506" r="36402" t="36039"/>
          <a:stretch/>
        </p:blipFill>
        <p:spPr>
          <a:xfrm>
            <a:off x="7569675" y="4020886"/>
            <a:ext cx="529004" cy="325750"/>
          </a:xfrm>
          <a:prstGeom prst="rect">
            <a:avLst/>
          </a:prstGeom>
          <a:noFill/>
          <a:ln>
            <a:noFill/>
          </a:ln>
        </p:spPr>
      </p:pic>
      <p:pic>
        <p:nvPicPr>
          <p:cNvPr id="121" name="Google Shape;121;p20"/>
          <p:cNvPicPr preferRelativeResize="0"/>
          <p:nvPr/>
        </p:nvPicPr>
        <p:blipFill rotWithShape="1">
          <a:blip r:embed="rId11">
            <a:alphaModFix/>
          </a:blip>
          <a:srcRect b="20848" l="2550" r="-2550" t="57106"/>
          <a:stretch/>
        </p:blipFill>
        <p:spPr>
          <a:xfrm>
            <a:off x="6873434" y="3564464"/>
            <a:ext cx="1911956" cy="421499"/>
          </a:xfrm>
          <a:prstGeom prst="rect">
            <a:avLst/>
          </a:prstGeom>
          <a:noFill/>
          <a:ln>
            <a:noFill/>
          </a:ln>
        </p:spPr>
      </p:pic>
      <p:pic>
        <p:nvPicPr>
          <p:cNvPr id="122" name="Google Shape;122;p20"/>
          <p:cNvPicPr preferRelativeResize="0"/>
          <p:nvPr/>
        </p:nvPicPr>
        <p:blipFill rotWithShape="1">
          <a:blip r:embed="rId11">
            <a:alphaModFix/>
          </a:blip>
          <a:srcRect b="41859" l="10473" r="14502" t="46792"/>
          <a:stretch/>
        </p:blipFill>
        <p:spPr>
          <a:xfrm>
            <a:off x="7177523" y="3416837"/>
            <a:ext cx="1171052" cy="177126"/>
          </a:xfrm>
          <a:prstGeom prst="rect">
            <a:avLst/>
          </a:prstGeom>
          <a:noFill/>
          <a:ln>
            <a:noFill/>
          </a:ln>
        </p:spPr>
      </p:pic>
      <p:sp>
        <p:nvSpPr>
          <p:cNvPr id="123" name="Google Shape;123;p20"/>
          <p:cNvSpPr txBox="1"/>
          <p:nvPr/>
        </p:nvSpPr>
        <p:spPr>
          <a:xfrm>
            <a:off x="2497275" y="2209625"/>
            <a:ext cx="2069700" cy="61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solidFill>
                  <a:schemeClr val="dk1"/>
                </a:solidFill>
                <a:latin typeface="Roboto"/>
                <a:ea typeface="Roboto"/>
                <a:cs typeface="Roboto"/>
                <a:sym typeface="Roboto"/>
              </a:rPr>
              <a:t>We see a family set off for a hike.</a:t>
            </a:r>
            <a:endParaRPr sz="700">
              <a:solidFill>
                <a:schemeClr val="dk1"/>
              </a:solidFill>
              <a:latin typeface="Roboto"/>
              <a:ea typeface="Roboto"/>
              <a:cs typeface="Roboto"/>
              <a:sym typeface="Roboto"/>
            </a:endParaRPr>
          </a:p>
          <a:p>
            <a:pPr indent="0" lvl="0" marL="0" rtl="0" algn="l">
              <a:spcBef>
                <a:spcPts val="0"/>
              </a:spcBef>
              <a:spcAft>
                <a:spcPts val="0"/>
              </a:spcAft>
              <a:buNone/>
            </a:pPr>
            <a:r>
              <a:t/>
            </a:r>
            <a:endParaRPr sz="700">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b="1" lang="en" sz="700">
                <a:solidFill>
                  <a:srgbClr val="0D0D0D"/>
                </a:solidFill>
                <a:latin typeface="Roboto"/>
                <a:ea typeface="Roboto"/>
                <a:cs typeface="Roboto"/>
                <a:sym typeface="Roboto"/>
              </a:rPr>
              <a:t>VO: Allow yourself to disconnect and be in the moment with each other </a:t>
            </a:r>
            <a:endParaRPr b="1" sz="700">
              <a:solidFill>
                <a:schemeClr val="dk1"/>
              </a:solidFill>
              <a:latin typeface="Roboto"/>
              <a:ea typeface="Roboto"/>
              <a:cs typeface="Roboto"/>
              <a:sym typeface="Roboto"/>
            </a:endParaRPr>
          </a:p>
        </p:txBody>
      </p:sp>
      <p:sp>
        <p:nvSpPr>
          <p:cNvPr id="124" name="Google Shape;124;p20"/>
          <p:cNvSpPr txBox="1"/>
          <p:nvPr/>
        </p:nvSpPr>
        <p:spPr>
          <a:xfrm>
            <a:off x="4651750" y="2209625"/>
            <a:ext cx="1985100" cy="52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1"/>
                </a:solidFill>
                <a:latin typeface="Roboto"/>
                <a:ea typeface="Roboto"/>
                <a:cs typeface="Roboto"/>
                <a:sym typeface="Roboto"/>
              </a:rPr>
              <a:t>They pass a stay on trail sign</a:t>
            </a:r>
            <a:endParaRPr sz="700">
              <a:solidFill>
                <a:schemeClr val="dk1"/>
              </a:solidFill>
              <a:latin typeface="Roboto"/>
              <a:ea typeface="Roboto"/>
              <a:cs typeface="Roboto"/>
              <a:sym typeface="Roboto"/>
            </a:endParaRPr>
          </a:p>
          <a:p>
            <a:pPr indent="0" lvl="0" marL="0" rtl="0" algn="l">
              <a:lnSpc>
                <a:spcPct val="115000"/>
              </a:lnSpc>
              <a:spcBef>
                <a:spcPts val="0"/>
              </a:spcBef>
              <a:spcAft>
                <a:spcPts val="0"/>
              </a:spcAft>
              <a:buNone/>
            </a:pPr>
            <a:r>
              <a:t/>
            </a:r>
            <a:endParaRPr b="1" sz="700">
              <a:solidFill>
                <a:srgbClr val="0D0D0D"/>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t/>
            </a:r>
            <a:endParaRPr b="1" sz="700">
              <a:solidFill>
                <a:srgbClr val="0D0D0D"/>
              </a:solidFill>
              <a:latin typeface="Roboto"/>
              <a:ea typeface="Roboto"/>
              <a:cs typeface="Roboto"/>
              <a:sym typeface="Roboto"/>
            </a:endParaRPr>
          </a:p>
        </p:txBody>
      </p:sp>
      <p:sp>
        <p:nvSpPr>
          <p:cNvPr id="125" name="Google Shape;125;p20"/>
          <p:cNvSpPr txBox="1"/>
          <p:nvPr/>
        </p:nvSpPr>
        <p:spPr>
          <a:xfrm>
            <a:off x="6878225" y="2167275"/>
            <a:ext cx="1937700" cy="97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1"/>
                </a:solidFill>
                <a:latin typeface="Roboto"/>
                <a:ea typeface="Roboto"/>
                <a:cs typeface="Roboto"/>
                <a:sym typeface="Roboto"/>
              </a:rPr>
              <a:t>Cut to the same family at a local restaurant. We can tell they’re being polite with the server.</a:t>
            </a:r>
            <a:endParaRPr sz="700">
              <a:solidFill>
                <a:schemeClr val="dk1"/>
              </a:solidFill>
              <a:latin typeface="Roboto"/>
              <a:ea typeface="Roboto"/>
              <a:cs typeface="Roboto"/>
              <a:sym typeface="Roboto"/>
            </a:endParaRPr>
          </a:p>
          <a:p>
            <a:pPr indent="0" lvl="0" marL="0" rtl="0" algn="l">
              <a:spcBef>
                <a:spcPts val="0"/>
              </a:spcBef>
              <a:spcAft>
                <a:spcPts val="0"/>
              </a:spcAft>
              <a:buNone/>
            </a:pPr>
            <a:r>
              <a:t/>
            </a:r>
            <a:endParaRPr sz="700">
              <a:solidFill>
                <a:schemeClr val="dk1"/>
              </a:solidFill>
              <a:latin typeface="Roboto"/>
              <a:ea typeface="Roboto"/>
              <a:cs typeface="Roboto"/>
              <a:sym typeface="Roboto"/>
            </a:endParaRPr>
          </a:p>
          <a:p>
            <a:pPr indent="0" lvl="0" marL="0" rtl="0" algn="l">
              <a:lnSpc>
                <a:spcPct val="115000"/>
              </a:lnSpc>
              <a:spcBef>
                <a:spcPts val="0"/>
              </a:spcBef>
              <a:spcAft>
                <a:spcPts val="0"/>
              </a:spcAft>
              <a:buNone/>
            </a:pPr>
            <a:r>
              <a:rPr b="1" lang="en" sz="700">
                <a:solidFill>
                  <a:srgbClr val="0D0D0D"/>
                </a:solidFill>
                <a:latin typeface="Roboto"/>
                <a:ea typeface="Roboto"/>
                <a:cs typeface="Roboto"/>
                <a:sym typeface="Roboto"/>
              </a:rPr>
              <a:t>VO: </a:t>
            </a:r>
            <a:r>
              <a:rPr b="1" lang="en" sz="700">
                <a:solidFill>
                  <a:schemeClr val="dk1"/>
                </a:solidFill>
              </a:rPr>
              <a:t>While you’re here, slow down and savor the journey. It’s worth it</a:t>
            </a:r>
            <a:endParaRPr b="1" sz="200">
              <a:solidFill>
                <a:schemeClr val="dk1"/>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b="1" lang="en" sz="700">
                <a:solidFill>
                  <a:schemeClr val="dk1"/>
                </a:solidFill>
              </a:rPr>
              <a:t>.</a:t>
            </a:r>
            <a:endParaRPr b="1" sz="200">
              <a:solidFill>
                <a:schemeClr val="dk1"/>
              </a:solidFill>
              <a:latin typeface="Roboto"/>
              <a:ea typeface="Roboto"/>
              <a:cs typeface="Roboto"/>
              <a:sym typeface="Roboto"/>
            </a:endParaRPr>
          </a:p>
        </p:txBody>
      </p:sp>
      <p:sp>
        <p:nvSpPr>
          <p:cNvPr id="126" name="Google Shape;126;p20"/>
          <p:cNvSpPr txBox="1"/>
          <p:nvPr/>
        </p:nvSpPr>
        <p:spPr>
          <a:xfrm>
            <a:off x="2465000" y="4341650"/>
            <a:ext cx="1985100" cy="63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1"/>
                </a:solidFill>
                <a:latin typeface="Roboto"/>
                <a:ea typeface="Roboto"/>
                <a:cs typeface="Roboto"/>
                <a:sym typeface="Roboto"/>
              </a:rPr>
              <a:t>Cut to wide shot of family</a:t>
            </a:r>
            <a:endParaRPr sz="700">
              <a:solidFill>
                <a:schemeClr val="dk1"/>
              </a:solidFill>
              <a:latin typeface="Roboto"/>
              <a:ea typeface="Roboto"/>
              <a:cs typeface="Roboto"/>
              <a:sym typeface="Roboto"/>
            </a:endParaRPr>
          </a:p>
          <a:p>
            <a:pPr indent="0" lvl="0" marL="0" rtl="0" algn="l">
              <a:spcBef>
                <a:spcPts val="0"/>
              </a:spcBef>
              <a:spcAft>
                <a:spcPts val="0"/>
              </a:spcAft>
              <a:buNone/>
            </a:pPr>
            <a:r>
              <a:t/>
            </a:r>
            <a:endParaRPr sz="700">
              <a:solidFill>
                <a:schemeClr val="dk1"/>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b="1" lang="en" sz="700">
                <a:solidFill>
                  <a:srgbClr val="0D0D0D"/>
                </a:solidFill>
                <a:latin typeface="Roboto"/>
                <a:ea typeface="Roboto"/>
                <a:cs typeface="Roboto"/>
                <a:sym typeface="Roboto"/>
              </a:rPr>
              <a:t>VO: </a:t>
            </a:r>
            <a:r>
              <a:rPr b="1" lang="en" sz="700">
                <a:solidFill>
                  <a:schemeClr val="dk1"/>
                </a:solidFill>
              </a:rPr>
              <a:t>And when you love something, you care for it.</a:t>
            </a:r>
            <a:endParaRPr b="1" sz="700">
              <a:solidFill>
                <a:schemeClr val="dk1"/>
              </a:solidFill>
            </a:endParaRPr>
          </a:p>
        </p:txBody>
      </p:sp>
      <p:sp>
        <p:nvSpPr>
          <p:cNvPr id="127" name="Google Shape;127;p20"/>
          <p:cNvSpPr txBox="1"/>
          <p:nvPr/>
        </p:nvSpPr>
        <p:spPr>
          <a:xfrm>
            <a:off x="295700" y="4341650"/>
            <a:ext cx="1937700" cy="73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1"/>
                </a:solidFill>
                <a:latin typeface="Roboto"/>
                <a:ea typeface="Roboto"/>
                <a:cs typeface="Roboto"/>
                <a:sym typeface="Roboto"/>
              </a:rPr>
              <a:t>An upclose shot of the parents holding hands, finally having time to reconnect</a:t>
            </a:r>
            <a:endParaRPr sz="700">
              <a:solidFill>
                <a:schemeClr val="dk1"/>
              </a:solidFill>
              <a:latin typeface="Roboto"/>
              <a:ea typeface="Roboto"/>
              <a:cs typeface="Roboto"/>
              <a:sym typeface="Roboto"/>
            </a:endParaRPr>
          </a:p>
          <a:p>
            <a:pPr indent="0" lvl="0" marL="0" rtl="0" algn="l">
              <a:spcBef>
                <a:spcPts val="0"/>
              </a:spcBef>
              <a:spcAft>
                <a:spcPts val="0"/>
              </a:spcAft>
              <a:buNone/>
            </a:pPr>
            <a:r>
              <a:t/>
            </a:r>
            <a:endParaRPr sz="700">
              <a:solidFill>
                <a:schemeClr val="dk1"/>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b="1" lang="en" sz="700">
                <a:solidFill>
                  <a:srgbClr val="0D0D0D"/>
                </a:solidFill>
                <a:latin typeface="Roboto"/>
                <a:ea typeface="Roboto"/>
                <a:cs typeface="Roboto"/>
                <a:sym typeface="Roboto"/>
              </a:rPr>
              <a:t>VO: </a:t>
            </a:r>
            <a:r>
              <a:rPr b="1" lang="en" sz="700">
                <a:solidFill>
                  <a:schemeClr val="dk1"/>
                </a:solidFill>
              </a:rPr>
              <a:t>We know you’ll love it here.</a:t>
            </a:r>
            <a:r>
              <a:rPr b="1" lang="en" sz="700">
                <a:solidFill>
                  <a:schemeClr val="dk1"/>
                </a:solidFill>
              </a:rPr>
              <a:t> Because we love it here.</a:t>
            </a:r>
            <a:endParaRPr b="1" sz="700">
              <a:solidFill>
                <a:schemeClr val="dk1"/>
              </a:solidFill>
              <a:latin typeface="Roboto"/>
              <a:ea typeface="Roboto"/>
              <a:cs typeface="Roboto"/>
              <a:sym typeface="Roboto"/>
            </a:endParaRPr>
          </a:p>
        </p:txBody>
      </p:sp>
      <p:sp>
        <p:nvSpPr>
          <p:cNvPr id="128" name="Google Shape;128;p20"/>
          <p:cNvSpPr txBox="1"/>
          <p:nvPr/>
        </p:nvSpPr>
        <p:spPr>
          <a:xfrm>
            <a:off x="4681700" y="4377275"/>
            <a:ext cx="2069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1"/>
                </a:solidFill>
                <a:latin typeface="Roboto"/>
                <a:ea typeface="Roboto"/>
                <a:cs typeface="Roboto"/>
                <a:sym typeface="Roboto"/>
              </a:rPr>
              <a:t>End with a beautiful scenic shot of the rocks at night with a sky full of stars. </a:t>
            </a:r>
            <a:endParaRPr sz="700">
              <a:solidFill>
                <a:schemeClr val="dk1"/>
              </a:solidFill>
              <a:latin typeface="Roboto"/>
              <a:ea typeface="Roboto"/>
              <a:cs typeface="Roboto"/>
              <a:sym typeface="Roboto"/>
            </a:endParaRPr>
          </a:p>
          <a:p>
            <a:pPr indent="0" lvl="0" marL="0" rtl="0" algn="l">
              <a:spcBef>
                <a:spcPts val="0"/>
              </a:spcBef>
              <a:spcAft>
                <a:spcPts val="0"/>
              </a:spcAft>
              <a:buNone/>
            </a:pPr>
            <a:r>
              <a:t/>
            </a:r>
            <a:endParaRPr sz="700">
              <a:solidFill>
                <a:schemeClr val="dk1"/>
              </a:solidFill>
              <a:latin typeface="Roboto"/>
              <a:ea typeface="Roboto"/>
              <a:cs typeface="Roboto"/>
              <a:sym typeface="Roboto"/>
            </a:endParaRPr>
          </a:p>
          <a:p>
            <a:pPr indent="0" lvl="0" marL="0" rtl="0" algn="l">
              <a:spcBef>
                <a:spcPts val="0"/>
              </a:spcBef>
              <a:spcAft>
                <a:spcPts val="0"/>
              </a:spcAft>
              <a:buNone/>
            </a:pPr>
            <a:r>
              <a:rPr b="1" lang="en" sz="700">
                <a:solidFill>
                  <a:schemeClr val="dk1"/>
                </a:solidFill>
                <a:latin typeface="Roboto"/>
                <a:ea typeface="Roboto"/>
                <a:cs typeface="Roboto"/>
                <a:sym typeface="Roboto"/>
              </a:rPr>
              <a:t>VO: That’s the Sedona story. </a:t>
            </a:r>
            <a:endParaRPr b="1" sz="700">
              <a:solidFill>
                <a:schemeClr val="dk1"/>
              </a:solidFill>
              <a:latin typeface="Roboto"/>
              <a:ea typeface="Roboto"/>
              <a:cs typeface="Roboto"/>
              <a:sym typeface="Roboto"/>
            </a:endParaRPr>
          </a:p>
        </p:txBody>
      </p:sp>
      <p:sp>
        <p:nvSpPr>
          <p:cNvPr id="129" name="Google Shape;129;p20"/>
          <p:cNvSpPr txBox="1"/>
          <p:nvPr/>
        </p:nvSpPr>
        <p:spPr>
          <a:xfrm>
            <a:off x="6853725" y="4381525"/>
            <a:ext cx="19377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sz="700">
                <a:solidFill>
                  <a:schemeClr val="dk1"/>
                </a:solidFill>
                <a:latin typeface="Roboto"/>
                <a:ea typeface="Roboto"/>
                <a:cs typeface="Roboto"/>
                <a:sym typeface="Roboto"/>
              </a:rPr>
              <a:t>VO: What’s yours</a:t>
            </a:r>
            <a:endParaRPr b="1" sz="700">
              <a:solidFill>
                <a:schemeClr val="dk1"/>
              </a:solidFill>
            </a:endParaRPr>
          </a:p>
        </p:txBody>
      </p:sp>
      <p:sp>
        <p:nvSpPr>
          <p:cNvPr id="130" name="Google Shape;130;p20"/>
          <p:cNvSpPr txBox="1"/>
          <p:nvPr/>
        </p:nvSpPr>
        <p:spPr>
          <a:xfrm>
            <a:off x="-3721025" y="556575"/>
            <a:ext cx="2208000" cy="1905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900">
                <a:solidFill>
                  <a:schemeClr val="accent4"/>
                </a:solidFill>
              </a:rPr>
              <a:t>Body Copy</a:t>
            </a:r>
            <a:endParaRPr sz="900">
              <a:solidFill>
                <a:schemeClr val="accent4"/>
              </a:solidFill>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rPr>
              <a:t>Come to Sedona to experience a magic you can’t find anywhere else. Seek a new adventure and renew yourself. While you’re here, slow down and savor the journey. It’s worth it. Explore responsibly and remember to be respectful.We know you’ll love it here because we love it here. And when you love something, you care for it. That’s the Sedona story. What’s yours?</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sz="900">
                <a:solidFill>
                  <a:srgbClr val="51565E"/>
                </a:solidFill>
              </a:rPr>
              <a:t>Be here, and tell a different story.</a:t>
            </a:r>
            <a:endParaRPr b="1" sz="900">
              <a:solidFill>
                <a:srgbClr val="51565E"/>
              </a:solidFill>
            </a:endParaRPr>
          </a:p>
          <a:p>
            <a:pPr indent="0" lvl="0" marL="0" rtl="0" algn="l">
              <a:lnSpc>
                <a:spcPct val="115000"/>
              </a:lnSpc>
              <a:spcBef>
                <a:spcPts val="0"/>
              </a:spcBef>
              <a:spcAft>
                <a:spcPts val="0"/>
              </a:spcAft>
              <a:buClr>
                <a:schemeClr val="dk1"/>
              </a:buClr>
              <a:buSzPts val="1100"/>
              <a:buFont typeface="Arial"/>
              <a:buNone/>
            </a:pPr>
            <a:r>
              <a:rPr b="1" lang="en" sz="900">
                <a:solidFill>
                  <a:srgbClr val="51565E"/>
                </a:solidFill>
              </a:rPr>
              <a:t>ScenicSedona.com</a:t>
            </a:r>
            <a:endParaRPr sz="900">
              <a:solidFill>
                <a:srgbClr val="51565E"/>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21"/>
          <p:cNvSpPr/>
          <p:nvPr/>
        </p:nvSpPr>
        <p:spPr>
          <a:xfrm>
            <a:off x="205750" y="213350"/>
            <a:ext cx="8747700" cy="4770000"/>
          </a:xfrm>
          <a:prstGeom prst="rect">
            <a:avLst/>
          </a:prstGeom>
          <a:solidFill>
            <a:srgbClr val="B45F0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6" name="Google Shape;136;p21"/>
          <p:cNvSpPr txBox="1"/>
          <p:nvPr/>
        </p:nvSpPr>
        <p:spPr>
          <a:xfrm>
            <a:off x="2301300" y="2293650"/>
            <a:ext cx="4541400" cy="556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500">
                <a:solidFill>
                  <a:schemeClr val="lt1"/>
                </a:solidFill>
                <a:latin typeface="Montserrat ExtraLight"/>
                <a:ea typeface="Montserrat ExtraLight"/>
                <a:cs typeface="Montserrat ExtraLight"/>
                <a:sym typeface="Montserrat ExtraLight"/>
              </a:rPr>
              <a:t>CONCEPT  2</a:t>
            </a:r>
            <a:endParaRPr sz="3500">
              <a:solidFill>
                <a:schemeClr val="lt1"/>
              </a:solidFill>
              <a:latin typeface="Montserrat ExtraLight"/>
              <a:ea typeface="Montserrat ExtraLight"/>
              <a:cs typeface="Montserrat ExtraLight"/>
              <a:sym typeface="Montserrat ExtraLight"/>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ADEB34D293BBC419BBE5556C29C3F8D" ma:contentTypeVersion="785" ma:contentTypeDescription="Create a new document." ma:contentTypeScope="" ma:versionID="4cf0fe7bd3b8f06b82b0ad151d702d93">
  <xsd:schema xmlns:xsd="http://www.w3.org/2001/XMLSchema" xmlns:xs="http://www.w3.org/2001/XMLSchema" xmlns:p="http://schemas.microsoft.com/office/2006/metadata/properties" xmlns:ns2="5e7d32a4-e1a2-4e59-9796-1aef5d06337f" xmlns:ns3="51459e57-494f-4128-8bc3-6106264bcc35" xmlns:ns4="http://schemas.microsoft.com/sharepoint/v4" targetNamespace="http://schemas.microsoft.com/office/2006/metadata/properties" ma:root="true" ma:fieldsID="0770947e8e0e92891a1177d3ca53fbde" ns2:_="" ns3:_="" ns4:_="">
    <xsd:import namespace="5e7d32a4-e1a2-4e59-9796-1aef5d06337f"/>
    <xsd:import namespace="51459e57-494f-4128-8bc3-6106264bcc35"/>
    <xsd:import namespace="http://schemas.microsoft.com/sharepoint/v4"/>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2:SharedWithUsers" minOccurs="0"/>
                <xsd:element ref="ns2:SharedWithDetail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4:IconOverlay"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7d32a4-e1a2-4e59-9796-1aef5d06337f"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e899ed07-a2ba-40ec-aea8-d66d9b67f621}" ma:internalName="TaxCatchAll" ma:showField="CatchAllData" ma:web="5e7d32a4-e1a2-4e59-9796-1aef5d06337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1459e57-494f-4128-8bc3-6106264bcc35"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85c58c40-6dca-462c-a4be-6a14195d9c1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20"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1C0BA19-0CA1-457C-B831-E9C978A5610C}"/>
</file>

<file path=customXml/itemProps2.xml><?xml version="1.0" encoding="utf-8"?>
<ds:datastoreItem xmlns:ds="http://schemas.openxmlformats.org/officeDocument/2006/customXml" ds:itemID="{F2CCED76-8B3A-4FA0-B3BD-D21069084438}"/>
</file>

<file path=customXml/itemProps3.xml><?xml version="1.0" encoding="utf-8"?>
<ds:datastoreItem xmlns:ds="http://schemas.openxmlformats.org/officeDocument/2006/customXml" ds:itemID="{9511D2F5-1169-4ADE-8237-9AF0064AF5D7}"/>
</file>