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19"/>
  </p:notesMasterIdLst>
  <p:sldIdLst>
    <p:sldId id="256" r:id="rId6"/>
    <p:sldId id="257" r:id="rId7"/>
    <p:sldId id="268" r:id="rId8"/>
    <p:sldId id="259" r:id="rId9"/>
    <p:sldId id="258" r:id="rId10"/>
    <p:sldId id="260" r:id="rId11"/>
    <p:sldId id="261" r:id="rId12"/>
    <p:sldId id="262" r:id="rId13"/>
    <p:sldId id="263" r:id="rId14"/>
    <p:sldId id="264" r:id="rId15"/>
    <p:sldId id="265" r:id="rId16"/>
    <p:sldId id="266" r:id="rId17"/>
    <p:sldId id="267" r:id="rId18"/>
  </p:sldIdLst>
  <p:sldSz cx="12192000" cy="6858000"/>
  <p:notesSz cx="6858000" cy="9144000"/>
  <p:embeddedFontLst>
    <p:embeddedFont>
      <p:font typeface="Impact" panose="020B0806030902050204" pitchFamily="34" charset="0"/>
      <p:regular r:id="rId20"/>
    </p:embeddedFont>
    <p:embeddedFont>
      <p:font typeface="Montserrat ExtraLight" panose="00000300000000000000" pitchFamily="2" charset="0"/>
      <p:regular r:id="rId21"/>
      <p:bold r:id="rId22"/>
      <p:italic r:id="rId23"/>
      <p:boldItalic r:id="rId24"/>
    </p:embeddedFont>
    <p:embeddedFont>
      <p:font typeface="Montserrat Medium" panose="000006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05">
          <p15:clr>
            <a:srgbClr val="747775"/>
          </p15:clr>
        </p15:guide>
        <p15:guide id="2" pos="3919">
          <p15:clr>
            <a:srgbClr val="747775"/>
          </p15:clr>
        </p15:guide>
        <p15:guide id="3" pos="504">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B8pUAqN7IS5v+xh8zVzdb1m6q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33489-F1E0-09EE-928D-C5A23C824B65}" v="12" dt="2024-03-06T20:54:40.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377" y="31"/>
      </p:cViewPr>
      <p:guideLst>
        <p:guide orient="horz" pos="1405"/>
        <p:guide pos="3919"/>
        <p:guide pos="5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gn Moorcroft" userId="S::kmoorcroft@sedonaaz.gov::47f8ece9-ac6d-4b6b-92cc-207a541dae2d" providerId="AD" clId="Web-{B5C33489-F1E0-09EE-928D-C5A23C824B65}"/>
    <pc:docChg chg="addSld modSld sldOrd">
      <pc:chgData name="Kegn Moorcroft" userId="S::kmoorcroft@sedonaaz.gov::47f8ece9-ac6d-4b6b-92cc-207a541dae2d" providerId="AD" clId="Web-{B5C33489-F1E0-09EE-928D-C5A23C824B65}" dt="2024-03-06T20:54:40.498" v="10"/>
      <pc:docMkLst>
        <pc:docMk/>
      </pc:docMkLst>
      <pc:sldChg chg="addSp delSp modSp ord">
        <pc:chgData name="Kegn Moorcroft" userId="S::kmoorcroft@sedonaaz.gov::47f8ece9-ac6d-4b6b-92cc-207a541dae2d" providerId="AD" clId="Web-{B5C33489-F1E0-09EE-928D-C5A23C824B65}" dt="2024-03-06T20:54:40.498" v="10"/>
        <pc:sldMkLst>
          <pc:docMk/>
          <pc:sldMk cId="0" sldId="258"/>
        </pc:sldMkLst>
        <pc:spChg chg="mod">
          <ac:chgData name="Kegn Moorcroft" userId="S::kmoorcroft@sedonaaz.gov::47f8ece9-ac6d-4b6b-92cc-207a541dae2d" providerId="AD" clId="Web-{B5C33489-F1E0-09EE-928D-C5A23C824B65}" dt="2024-03-06T20:53:03.341" v="6" actId="20577"/>
          <ac:spMkLst>
            <pc:docMk/>
            <pc:sldMk cId="0" sldId="258"/>
            <ac:spMk id="103" creationId="{00000000-0000-0000-0000-000000000000}"/>
          </ac:spMkLst>
        </pc:spChg>
        <pc:spChg chg="del mod">
          <ac:chgData name="Kegn Moorcroft" userId="S::kmoorcroft@sedonaaz.gov::47f8ece9-ac6d-4b6b-92cc-207a541dae2d" providerId="AD" clId="Web-{B5C33489-F1E0-09EE-928D-C5A23C824B65}" dt="2024-03-06T20:52:59.716" v="5"/>
          <ac:spMkLst>
            <pc:docMk/>
            <pc:sldMk cId="0" sldId="258"/>
            <ac:spMk id="104" creationId="{00000000-0000-0000-0000-000000000000}"/>
          </ac:spMkLst>
        </pc:spChg>
        <pc:picChg chg="add mod">
          <ac:chgData name="Kegn Moorcroft" userId="S::kmoorcroft@sedonaaz.gov::47f8ece9-ac6d-4b6b-92cc-207a541dae2d" providerId="AD" clId="Web-{B5C33489-F1E0-09EE-928D-C5A23C824B65}" dt="2024-03-06T20:53:17.513" v="9" actId="14100"/>
          <ac:picMkLst>
            <pc:docMk/>
            <pc:sldMk cId="0" sldId="258"/>
            <ac:picMk id="2" creationId="{5A819DA7-9B0B-0C82-B5F4-C956E7B2BCDC}"/>
          </ac:picMkLst>
        </pc:picChg>
      </pc:sldChg>
      <pc:sldChg chg="add replId">
        <pc:chgData name="Kegn Moorcroft" userId="S::kmoorcroft@sedonaaz.gov::47f8ece9-ac6d-4b6b-92cc-207a541dae2d" providerId="AD" clId="Web-{B5C33489-F1E0-09EE-928D-C5A23C824B65}" dt="2024-03-06T20:52:37.138" v="0"/>
        <pc:sldMkLst>
          <pc:docMk/>
          <pc:sldMk cId="4226530217"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bcfc4d9f4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bcfc4d9f4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bcfc4d9f44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bcfc4d9f44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bcfc4d9f44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2bcfc4d9f4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bcfc4d9f44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g2bcfc4d9f4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bcfc4d9f44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bcfc4d9f44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6add4eb4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6add4eb4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add4eb4c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g26add4eb4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649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bcfc4d9f44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bcfc4d9f4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add4eb4c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g26add4eb4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bcfc4d9f4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g2bcfc4d9f4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61f9751be9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g261f9751be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bcfc4d9f44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2bcfc4d9f44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g2bcfc4d9f44_0_117"/>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g2bcfc4d9f44_0_117"/>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83" name="Google Shape;83;g2bcfc4d9f44_0_117"/>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5183188" y="987425"/>
            <a:ext cx="6172200" cy="4873625"/>
          </a:xfrm>
          <a:prstGeom prst="rect">
            <a:avLst/>
          </a:prstGeom>
          <a:noFill/>
          <a:ln>
            <a:noFill/>
          </a:ln>
        </p:spPr>
      </p:sp>
      <p:sp>
        <p:nvSpPr>
          <p:cNvPr id="64" name="Google Shape;6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g2bcfc4d9f44_0_15"/>
          <p:cNvPicPr preferRelativeResize="0"/>
          <p:nvPr/>
        </p:nvPicPr>
        <p:blipFill rotWithShape="1">
          <a:blip r:embed="rId3">
            <a:alphaModFix/>
          </a:blip>
          <a:srcRect l="11985" t="34430" r="12303" b="1667"/>
          <a:stretch/>
        </p:blipFill>
        <p:spPr>
          <a:xfrm>
            <a:off x="0" y="0"/>
            <a:ext cx="12192005" cy="6858002"/>
          </a:xfrm>
          <a:prstGeom prst="rect">
            <a:avLst/>
          </a:prstGeom>
          <a:noFill/>
          <a:ln>
            <a:noFill/>
          </a:ln>
        </p:spPr>
      </p:pic>
      <p:sp>
        <p:nvSpPr>
          <p:cNvPr id="89" name="Google Shape;89;g2bcfc4d9f44_0_15"/>
          <p:cNvSpPr txBox="1"/>
          <p:nvPr/>
        </p:nvSpPr>
        <p:spPr>
          <a:xfrm>
            <a:off x="558800" y="721367"/>
            <a:ext cx="7162800" cy="1473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8700">
                <a:solidFill>
                  <a:schemeClr val="lt1"/>
                </a:solidFill>
                <a:latin typeface="Impact"/>
                <a:ea typeface="Impact"/>
                <a:cs typeface="Impact"/>
                <a:sym typeface="Impact"/>
              </a:rPr>
              <a:t>SEDONA</a:t>
            </a:r>
            <a:endParaRPr sz="8700">
              <a:solidFill>
                <a:schemeClr val="lt1"/>
              </a:solidFill>
              <a:latin typeface="Impact"/>
              <a:ea typeface="Impact"/>
              <a:cs typeface="Impact"/>
              <a:sym typeface="Impact"/>
            </a:endParaRPr>
          </a:p>
        </p:txBody>
      </p:sp>
      <p:sp>
        <p:nvSpPr>
          <p:cNvPr id="90" name="Google Shape;90;g2bcfc4d9f44_0_15"/>
          <p:cNvSpPr txBox="1"/>
          <p:nvPr/>
        </p:nvSpPr>
        <p:spPr>
          <a:xfrm>
            <a:off x="558800" y="5588075"/>
            <a:ext cx="6904200" cy="741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a:solidFill>
                  <a:schemeClr val="lt1"/>
                </a:solidFill>
                <a:latin typeface="Montserrat Medium"/>
                <a:ea typeface="Montserrat Medium"/>
                <a:cs typeface="Montserrat Medium"/>
                <a:sym typeface="Montserrat Medium"/>
              </a:rPr>
              <a:t>2024 Summer Sustainability Campaign Media Plan</a:t>
            </a:r>
            <a:endParaRPr sz="2000">
              <a:solidFill>
                <a:schemeClr val="lt1"/>
              </a:solidFill>
              <a:latin typeface="Montserrat Medium"/>
              <a:ea typeface="Montserrat Medium"/>
              <a:cs typeface="Montserrat Medium"/>
              <a:sym typeface="Montserrat Medium"/>
            </a:endParaRPr>
          </a:p>
          <a:p>
            <a:pPr marL="0" lvl="0" indent="0" algn="l" rtl="0">
              <a:spcBef>
                <a:spcPts val="0"/>
              </a:spcBef>
              <a:spcAft>
                <a:spcPts val="0"/>
              </a:spcAft>
              <a:buNone/>
            </a:pPr>
            <a:endParaRPr sz="20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bcfc4d9f44_0_142"/>
          <p:cNvSpPr txBox="1"/>
          <p:nvPr/>
        </p:nvSpPr>
        <p:spPr>
          <a:xfrm>
            <a:off x="558800" y="5588067"/>
            <a:ext cx="6055200" cy="741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a:solidFill>
                  <a:schemeClr val="lt1"/>
                </a:solidFill>
                <a:latin typeface="Montserrat Medium"/>
                <a:ea typeface="Montserrat Medium"/>
                <a:cs typeface="Montserrat Medium"/>
                <a:sym typeface="Montserrat Medium"/>
              </a:rPr>
              <a:t>2024 Summer Bridge Campaign</a:t>
            </a:r>
            <a:endParaRPr sz="2000">
              <a:solidFill>
                <a:schemeClr val="lt1"/>
              </a:solidFill>
              <a:latin typeface="Montserrat Medium"/>
              <a:ea typeface="Montserrat Medium"/>
              <a:cs typeface="Montserrat Medium"/>
              <a:sym typeface="Montserrat Medium"/>
            </a:endParaRPr>
          </a:p>
        </p:txBody>
      </p:sp>
      <p:sp>
        <p:nvSpPr>
          <p:cNvPr id="165" name="Google Shape;165;g2bcfc4d9f44_0_142"/>
          <p:cNvSpPr/>
          <p:nvPr/>
        </p:nvSpPr>
        <p:spPr>
          <a:xfrm>
            <a:off x="274333" y="284467"/>
            <a:ext cx="11663700" cy="6360000"/>
          </a:xfrm>
          <a:prstGeom prst="rect">
            <a:avLst/>
          </a:prstGeom>
          <a:solidFill>
            <a:srgbClr val="B45F0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166" name="Google Shape;166;g2bcfc4d9f44_0_142"/>
          <p:cNvSpPr txBox="1"/>
          <p:nvPr/>
        </p:nvSpPr>
        <p:spPr>
          <a:xfrm>
            <a:off x="3068400" y="3058200"/>
            <a:ext cx="6473100" cy="74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4700">
                <a:solidFill>
                  <a:schemeClr val="lt1"/>
                </a:solidFill>
                <a:latin typeface="Montserrat ExtraLight"/>
                <a:ea typeface="Montserrat ExtraLight"/>
                <a:cs typeface="Montserrat ExtraLight"/>
                <a:sym typeface="Montserrat ExtraLight"/>
              </a:rPr>
              <a:t>MEDIA RECOMMENDATION</a:t>
            </a:r>
            <a:endParaRPr sz="4700">
              <a:solidFill>
                <a:schemeClr val="lt1"/>
              </a:solidFill>
              <a:latin typeface="Montserrat ExtraLight"/>
              <a:ea typeface="Montserrat ExtraLight"/>
              <a:cs typeface="Montserrat ExtraLight"/>
              <a:sym typeface="Montserrat Extra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bcfc4d9f44_0_149"/>
          <p:cNvSpPr/>
          <p:nvPr/>
        </p:nvSpPr>
        <p:spPr>
          <a:xfrm>
            <a:off x="258450" y="215550"/>
            <a:ext cx="11675100" cy="6426900"/>
          </a:xfrm>
          <a:prstGeom prst="rect">
            <a:avLst/>
          </a:prstGeom>
          <a:noFill/>
          <a:ln w="1905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2" name="Google Shape;172;g2bcfc4d9f44_0_149"/>
          <p:cNvSpPr txBox="1">
            <a:spLocks noGrp="1"/>
          </p:cNvSpPr>
          <p:nvPr>
            <p:ph type="title"/>
          </p:nvPr>
        </p:nvSpPr>
        <p:spPr>
          <a:xfrm>
            <a:off x="868674" y="136525"/>
            <a:ext cx="5960400" cy="68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700">
                <a:latin typeface="Montserrat Medium"/>
                <a:ea typeface="Montserrat Medium"/>
                <a:cs typeface="Montserrat Medium"/>
                <a:sym typeface="Montserrat Medium"/>
              </a:rPr>
              <a:t>Audience Mix &amp; Target Markets</a:t>
            </a:r>
            <a:endParaRPr sz="2700">
              <a:latin typeface="Montserrat Medium"/>
              <a:ea typeface="Montserrat Medium"/>
              <a:cs typeface="Montserrat Medium"/>
              <a:sym typeface="Montserrat Medium"/>
            </a:endParaRPr>
          </a:p>
        </p:txBody>
      </p:sp>
      <p:sp>
        <p:nvSpPr>
          <p:cNvPr id="173" name="Google Shape;173;g2bcfc4d9f44_0_149"/>
          <p:cNvSpPr txBox="1"/>
          <p:nvPr/>
        </p:nvSpPr>
        <p:spPr>
          <a:xfrm>
            <a:off x="6829075" y="647124"/>
            <a:ext cx="4118400" cy="535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A mix of social media, paid search and Datafy’s programmatic ad service. We will target: </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Past-visitors, new visitors with a propensity for outdoor adventure/travel, unique shopping, and dining experiences.</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Include Household Incomes (HHI) above $100K and households with 1-2 and 3-</a:t>
            </a: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5</a:t>
            </a:r>
            <a:r>
              <a:rPr lang="en-US" sz="1800">
                <a:solidFill>
                  <a:schemeClr val="dk1"/>
                </a:solidFill>
                <a:latin typeface="Calibri"/>
                <a:ea typeface="Calibri"/>
                <a:cs typeface="Calibri"/>
                <a:sym typeface="Calibri"/>
              </a:rPr>
              <a:t> members.</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Additionally, since the campaign will be equally developed for educational purposes, we will target in-market visitors, with sustainability messaging, as well.</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Core Markets</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Emerging Markets</a:t>
            </a:r>
            <a:endParaRPr sz="1800">
              <a:solidFill>
                <a:schemeClr val="dk1"/>
              </a:solidFill>
              <a:latin typeface="Calibri"/>
              <a:ea typeface="Calibri"/>
              <a:cs typeface="Calibri"/>
              <a:sym typeface="Calibri"/>
            </a:endParaRPr>
          </a:p>
        </p:txBody>
      </p:sp>
      <p:pic>
        <p:nvPicPr>
          <p:cNvPr id="174" name="Google Shape;174;g2bcfc4d9f44_0_149"/>
          <p:cNvPicPr preferRelativeResize="0"/>
          <p:nvPr/>
        </p:nvPicPr>
        <p:blipFill rotWithShape="1">
          <a:blip r:embed="rId3">
            <a:alphaModFix/>
          </a:blip>
          <a:srcRect/>
          <a:stretch/>
        </p:blipFill>
        <p:spPr>
          <a:xfrm>
            <a:off x="1056000" y="1518525"/>
            <a:ext cx="4897250" cy="3047650"/>
          </a:xfrm>
          <a:prstGeom prst="rect">
            <a:avLst/>
          </a:prstGeom>
          <a:noFill/>
          <a:ln>
            <a:noFill/>
          </a:ln>
        </p:spPr>
      </p:pic>
      <p:pic>
        <p:nvPicPr>
          <p:cNvPr id="175" name="Google Shape;175;g2bcfc4d9f44_0_149"/>
          <p:cNvPicPr preferRelativeResize="0"/>
          <p:nvPr/>
        </p:nvPicPr>
        <p:blipFill rotWithShape="1">
          <a:blip r:embed="rId4">
            <a:alphaModFix/>
          </a:blip>
          <a:srcRect/>
          <a:stretch/>
        </p:blipFill>
        <p:spPr>
          <a:xfrm>
            <a:off x="1092686" y="2526114"/>
            <a:ext cx="169974" cy="272358"/>
          </a:xfrm>
          <a:prstGeom prst="rect">
            <a:avLst/>
          </a:prstGeom>
          <a:noFill/>
          <a:ln>
            <a:noFill/>
          </a:ln>
        </p:spPr>
      </p:pic>
      <p:pic>
        <p:nvPicPr>
          <p:cNvPr id="176" name="Google Shape;176;g2bcfc4d9f44_0_149"/>
          <p:cNvPicPr preferRelativeResize="0"/>
          <p:nvPr/>
        </p:nvPicPr>
        <p:blipFill rotWithShape="1">
          <a:blip r:embed="rId5">
            <a:alphaModFix/>
          </a:blip>
          <a:srcRect/>
          <a:stretch/>
        </p:blipFill>
        <p:spPr>
          <a:xfrm>
            <a:off x="1327270" y="3075359"/>
            <a:ext cx="169974" cy="272358"/>
          </a:xfrm>
          <a:prstGeom prst="rect">
            <a:avLst/>
          </a:prstGeom>
          <a:noFill/>
          <a:ln>
            <a:noFill/>
          </a:ln>
        </p:spPr>
      </p:pic>
      <p:pic>
        <p:nvPicPr>
          <p:cNvPr id="177" name="Google Shape;177;g2bcfc4d9f44_0_149"/>
          <p:cNvPicPr preferRelativeResize="0"/>
          <p:nvPr/>
        </p:nvPicPr>
        <p:blipFill rotWithShape="1">
          <a:blip r:embed="rId4">
            <a:alphaModFix/>
          </a:blip>
          <a:srcRect/>
          <a:stretch/>
        </p:blipFill>
        <p:spPr>
          <a:xfrm>
            <a:off x="1718243" y="2996896"/>
            <a:ext cx="169974" cy="272358"/>
          </a:xfrm>
          <a:prstGeom prst="rect">
            <a:avLst/>
          </a:prstGeom>
          <a:noFill/>
          <a:ln>
            <a:noFill/>
          </a:ln>
        </p:spPr>
      </p:pic>
      <p:pic>
        <p:nvPicPr>
          <p:cNvPr id="178" name="Google Shape;178;g2bcfc4d9f44_0_149"/>
          <p:cNvPicPr preferRelativeResize="0"/>
          <p:nvPr/>
        </p:nvPicPr>
        <p:blipFill rotWithShape="1">
          <a:blip r:embed="rId5">
            <a:alphaModFix/>
          </a:blip>
          <a:srcRect/>
          <a:stretch/>
        </p:blipFill>
        <p:spPr>
          <a:xfrm>
            <a:off x="1952828" y="3310750"/>
            <a:ext cx="169974" cy="272358"/>
          </a:xfrm>
          <a:prstGeom prst="rect">
            <a:avLst/>
          </a:prstGeom>
          <a:noFill/>
          <a:ln>
            <a:noFill/>
          </a:ln>
        </p:spPr>
      </p:pic>
      <p:pic>
        <p:nvPicPr>
          <p:cNvPr id="179" name="Google Shape;179;g2bcfc4d9f44_0_149"/>
          <p:cNvPicPr preferRelativeResize="0"/>
          <p:nvPr/>
        </p:nvPicPr>
        <p:blipFill rotWithShape="1">
          <a:blip r:embed="rId5">
            <a:alphaModFix/>
          </a:blip>
          <a:srcRect/>
          <a:stretch/>
        </p:blipFill>
        <p:spPr>
          <a:xfrm>
            <a:off x="4139670" y="2349443"/>
            <a:ext cx="169974" cy="272358"/>
          </a:xfrm>
          <a:prstGeom prst="rect">
            <a:avLst/>
          </a:prstGeom>
          <a:noFill/>
          <a:ln>
            <a:noFill/>
          </a:ln>
        </p:spPr>
      </p:pic>
      <p:pic>
        <p:nvPicPr>
          <p:cNvPr id="180" name="Google Shape;180;g2bcfc4d9f44_0_149"/>
          <p:cNvPicPr preferRelativeResize="0"/>
          <p:nvPr/>
        </p:nvPicPr>
        <p:blipFill rotWithShape="1">
          <a:blip r:embed="rId5">
            <a:alphaModFix/>
          </a:blip>
          <a:srcRect/>
          <a:stretch/>
        </p:blipFill>
        <p:spPr>
          <a:xfrm>
            <a:off x="1497256" y="3310750"/>
            <a:ext cx="169974" cy="272358"/>
          </a:xfrm>
          <a:prstGeom prst="rect">
            <a:avLst/>
          </a:prstGeom>
          <a:noFill/>
          <a:ln>
            <a:noFill/>
          </a:ln>
        </p:spPr>
      </p:pic>
      <p:pic>
        <p:nvPicPr>
          <p:cNvPr id="181" name="Google Shape;181;g2bcfc4d9f44_0_149"/>
          <p:cNvPicPr preferRelativeResize="0"/>
          <p:nvPr/>
        </p:nvPicPr>
        <p:blipFill rotWithShape="1">
          <a:blip r:embed="rId4">
            <a:alphaModFix/>
          </a:blip>
          <a:srcRect/>
          <a:stretch/>
        </p:blipFill>
        <p:spPr>
          <a:xfrm>
            <a:off x="1446076" y="1546631"/>
            <a:ext cx="169974" cy="272358"/>
          </a:xfrm>
          <a:prstGeom prst="rect">
            <a:avLst/>
          </a:prstGeom>
          <a:noFill/>
          <a:ln>
            <a:noFill/>
          </a:ln>
        </p:spPr>
      </p:pic>
      <p:pic>
        <p:nvPicPr>
          <p:cNvPr id="182" name="Google Shape;182;g2bcfc4d9f44_0_149"/>
          <p:cNvPicPr preferRelativeResize="0"/>
          <p:nvPr/>
        </p:nvPicPr>
        <p:blipFill rotWithShape="1">
          <a:blip r:embed="rId5">
            <a:alphaModFix/>
          </a:blip>
          <a:srcRect/>
          <a:stretch/>
        </p:blipFill>
        <p:spPr>
          <a:xfrm>
            <a:off x="5337520" y="2253768"/>
            <a:ext cx="169974" cy="272358"/>
          </a:xfrm>
          <a:prstGeom prst="rect">
            <a:avLst/>
          </a:prstGeom>
          <a:noFill/>
          <a:ln>
            <a:noFill/>
          </a:ln>
        </p:spPr>
      </p:pic>
      <p:pic>
        <p:nvPicPr>
          <p:cNvPr id="183" name="Google Shape;183;g2bcfc4d9f44_0_149"/>
          <p:cNvPicPr preferRelativeResize="0"/>
          <p:nvPr/>
        </p:nvPicPr>
        <p:blipFill rotWithShape="1">
          <a:blip r:embed="rId5">
            <a:alphaModFix/>
          </a:blip>
          <a:srcRect/>
          <a:stretch/>
        </p:blipFill>
        <p:spPr>
          <a:xfrm>
            <a:off x="1952820" y="3419918"/>
            <a:ext cx="169974" cy="272358"/>
          </a:xfrm>
          <a:prstGeom prst="rect">
            <a:avLst/>
          </a:prstGeom>
          <a:noFill/>
          <a:ln>
            <a:noFill/>
          </a:ln>
        </p:spPr>
      </p:pic>
      <p:pic>
        <p:nvPicPr>
          <p:cNvPr id="184" name="Google Shape;184;g2bcfc4d9f44_0_149"/>
          <p:cNvPicPr preferRelativeResize="0"/>
          <p:nvPr/>
        </p:nvPicPr>
        <p:blipFill rotWithShape="1">
          <a:blip r:embed="rId5">
            <a:alphaModFix/>
          </a:blip>
          <a:srcRect/>
          <a:stretch/>
        </p:blipFill>
        <p:spPr>
          <a:xfrm>
            <a:off x="3330570" y="3483943"/>
            <a:ext cx="169974" cy="272358"/>
          </a:xfrm>
          <a:prstGeom prst="rect">
            <a:avLst/>
          </a:prstGeom>
          <a:noFill/>
          <a:ln>
            <a:noFill/>
          </a:ln>
        </p:spPr>
      </p:pic>
      <p:pic>
        <p:nvPicPr>
          <p:cNvPr id="185" name="Google Shape;185;g2bcfc4d9f44_0_149"/>
          <p:cNvPicPr preferRelativeResize="0"/>
          <p:nvPr/>
        </p:nvPicPr>
        <p:blipFill rotWithShape="1">
          <a:blip r:embed="rId4">
            <a:alphaModFix/>
          </a:blip>
          <a:srcRect/>
          <a:stretch/>
        </p:blipFill>
        <p:spPr>
          <a:xfrm>
            <a:off x="2680064" y="2699189"/>
            <a:ext cx="169974" cy="272358"/>
          </a:xfrm>
          <a:prstGeom prst="rect">
            <a:avLst/>
          </a:prstGeom>
          <a:noFill/>
          <a:ln>
            <a:noFill/>
          </a:ln>
        </p:spPr>
      </p:pic>
      <p:pic>
        <p:nvPicPr>
          <p:cNvPr id="186" name="Google Shape;186;g2bcfc4d9f44_0_149"/>
          <p:cNvPicPr preferRelativeResize="0"/>
          <p:nvPr/>
        </p:nvPicPr>
        <p:blipFill rotWithShape="1">
          <a:blip r:embed="rId5">
            <a:alphaModFix/>
          </a:blip>
          <a:srcRect/>
          <a:stretch/>
        </p:blipFill>
        <p:spPr>
          <a:xfrm>
            <a:off x="6917399" y="5152625"/>
            <a:ext cx="289325" cy="463584"/>
          </a:xfrm>
          <a:prstGeom prst="rect">
            <a:avLst/>
          </a:prstGeom>
          <a:noFill/>
          <a:ln>
            <a:noFill/>
          </a:ln>
        </p:spPr>
      </p:pic>
      <p:pic>
        <p:nvPicPr>
          <p:cNvPr id="187" name="Google Shape;187;g2bcfc4d9f44_0_149"/>
          <p:cNvPicPr preferRelativeResize="0"/>
          <p:nvPr/>
        </p:nvPicPr>
        <p:blipFill rotWithShape="1">
          <a:blip r:embed="rId4">
            <a:alphaModFix/>
          </a:blip>
          <a:srcRect/>
          <a:stretch/>
        </p:blipFill>
        <p:spPr>
          <a:xfrm>
            <a:off x="6917399" y="5709175"/>
            <a:ext cx="289325" cy="463584"/>
          </a:xfrm>
          <a:prstGeom prst="rect">
            <a:avLst/>
          </a:prstGeom>
          <a:noFill/>
          <a:ln>
            <a:noFill/>
          </a:ln>
        </p:spPr>
      </p:pic>
      <p:pic>
        <p:nvPicPr>
          <p:cNvPr id="188" name="Google Shape;188;g2bcfc4d9f44_0_149"/>
          <p:cNvPicPr preferRelativeResize="0"/>
          <p:nvPr/>
        </p:nvPicPr>
        <p:blipFill rotWithShape="1">
          <a:blip r:embed="rId4">
            <a:alphaModFix/>
          </a:blip>
          <a:srcRect/>
          <a:stretch/>
        </p:blipFill>
        <p:spPr>
          <a:xfrm>
            <a:off x="2578383" y="3178517"/>
            <a:ext cx="169974" cy="272358"/>
          </a:xfrm>
          <a:prstGeom prst="rect">
            <a:avLst/>
          </a:prstGeom>
          <a:noFill/>
          <a:ln>
            <a:noFill/>
          </a:ln>
        </p:spPr>
      </p:pic>
      <p:pic>
        <p:nvPicPr>
          <p:cNvPr id="189" name="Google Shape;189;g2bcfc4d9f44_0_149"/>
          <p:cNvPicPr preferRelativeResize="0"/>
          <p:nvPr/>
        </p:nvPicPr>
        <p:blipFill rotWithShape="1">
          <a:blip r:embed="rId4">
            <a:alphaModFix/>
          </a:blip>
          <a:srcRect/>
          <a:stretch/>
        </p:blipFill>
        <p:spPr>
          <a:xfrm>
            <a:off x="2122795" y="2526118"/>
            <a:ext cx="169974" cy="272358"/>
          </a:xfrm>
          <a:prstGeom prst="rect">
            <a:avLst/>
          </a:prstGeom>
          <a:noFill/>
          <a:ln>
            <a:noFill/>
          </a:ln>
        </p:spPr>
      </p:pic>
      <p:pic>
        <p:nvPicPr>
          <p:cNvPr id="190" name="Google Shape;190;g2bcfc4d9f44_0_149"/>
          <p:cNvPicPr preferRelativeResize="0"/>
          <p:nvPr/>
        </p:nvPicPr>
        <p:blipFill rotWithShape="1">
          <a:blip r:embed="rId4">
            <a:alphaModFix/>
          </a:blip>
          <a:srcRect/>
          <a:stretch/>
        </p:blipFill>
        <p:spPr>
          <a:xfrm>
            <a:off x="2386870" y="2906168"/>
            <a:ext cx="169974" cy="2723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bcfc4d9f44_0_170"/>
          <p:cNvSpPr/>
          <p:nvPr/>
        </p:nvSpPr>
        <p:spPr>
          <a:xfrm>
            <a:off x="258450" y="215550"/>
            <a:ext cx="11675100" cy="6426900"/>
          </a:xfrm>
          <a:prstGeom prst="rect">
            <a:avLst/>
          </a:prstGeom>
          <a:noFill/>
          <a:ln w="1905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6" name="Google Shape;196;g2bcfc4d9f44_0_170"/>
          <p:cNvSpPr txBox="1">
            <a:spLocks noGrp="1"/>
          </p:cNvSpPr>
          <p:nvPr>
            <p:ph type="title"/>
          </p:nvPr>
        </p:nvSpPr>
        <p:spPr>
          <a:xfrm>
            <a:off x="868675" y="136525"/>
            <a:ext cx="6813300" cy="682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US" sz="2730">
                <a:latin typeface="Montserrat Medium"/>
                <a:ea typeface="Montserrat Medium"/>
                <a:cs typeface="Montserrat Medium"/>
                <a:sym typeface="Montserrat Medium"/>
              </a:rPr>
              <a:t>Campaign Details</a:t>
            </a:r>
            <a:endParaRPr sz="2730">
              <a:latin typeface="Montserrat Medium"/>
              <a:ea typeface="Montserrat Medium"/>
              <a:cs typeface="Montserrat Medium"/>
              <a:sym typeface="Montserrat Medium"/>
            </a:endParaRPr>
          </a:p>
        </p:txBody>
      </p:sp>
      <p:sp>
        <p:nvSpPr>
          <p:cNvPr id="197" name="Google Shape;197;g2bcfc4d9f44_0_170"/>
          <p:cNvSpPr txBox="1"/>
          <p:nvPr/>
        </p:nvSpPr>
        <p:spPr>
          <a:xfrm>
            <a:off x="1018725" y="1272300"/>
            <a:ext cx="10282200" cy="3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Media spend: $100,</a:t>
            </a: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000</a:t>
            </a:r>
            <a:r>
              <a:rPr lang="en-US" sz="1800">
                <a:solidFill>
                  <a:schemeClr val="dk1"/>
                </a:solidFill>
                <a:latin typeface="Calibri"/>
                <a:ea typeface="Calibri"/>
                <a:cs typeface="Calibri"/>
                <a:sym typeface="Calibri"/>
              </a:rPr>
              <a:t>+ but final amount TBD</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Flight: May 1 to August 15, </a:t>
            </a: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2024</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Tactics: Paid social media; native, display, video, and retargeting; paid search   </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Target Markets (reference slide 8)</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In-Market    </a:t>
            </a:r>
            <a:endParaRPr sz="18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Depending on the Chamber’s BID summer marketing campaign this campaign could pivot to:</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Exclude the overlapping markets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Focus on only in-market marketing         </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bcfc4d9f44_0_192"/>
          <p:cNvSpPr txBox="1"/>
          <p:nvPr/>
        </p:nvSpPr>
        <p:spPr>
          <a:xfrm>
            <a:off x="558800" y="5588067"/>
            <a:ext cx="6055200" cy="741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a:solidFill>
                  <a:schemeClr val="lt1"/>
                </a:solidFill>
                <a:latin typeface="Montserrat Medium"/>
                <a:ea typeface="Montserrat Medium"/>
                <a:cs typeface="Montserrat Medium"/>
                <a:sym typeface="Montserrat Medium"/>
              </a:rPr>
              <a:t>2024 Summer Bridge Campaign</a:t>
            </a:r>
            <a:endParaRPr sz="2000">
              <a:solidFill>
                <a:schemeClr val="lt1"/>
              </a:solidFill>
              <a:latin typeface="Montserrat Medium"/>
              <a:ea typeface="Montserrat Medium"/>
              <a:cs typeface="Montserrat Medium"/>
              <a:sym typeface="Montserrat Medium"/>
            </a:endParaRPr>
          </a:p>
        </p:txBody>
      </p:sp>
      <p:sp>
        <p:nvSpPr>
          <p:cNvPr id="203" name="Google Shape;203;g2bcfc4d9f44_0_192"/>
          <p:cNvSpPr/>
          <p:nvPr/>
        </p:nvSpPr>
        <p:spPr>
          <a:xfrm>
            <a:off x="274333" y="284467"/>
            <a:ext cx="11663700" cy="6360000"/>
          </a:xfrm>
          <a:prstGeom prst="rect">
            <a:avLst/>
          </a:prstGeom>
          <a:solidFill>
            <a:srgbClr val="B45F0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204" name="Google Shape;204;g2bcfc4d9f44_0_192"/>
          <p:cNvSpPr txBox="1"/>
          <p:nvPr/>
        </p:nvSpPr>
        <p:spPr>
          <a:xfrm>
            <a:off x="3068400" y="3058200"/>
            <a:ext cx="6473100" cy="74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4700">
                <a:solidFill>
                  <a:schemeClr val="lt1"/>
                </a:solidFill>
                <a:latin typeface="Montserrat ExtraLight"/>
                <a:ea typeface="Montserrat ExtraLight"/>
                <a:cs typeface="Montserrat ExtraLight"/>
                <a:sym typeface="Montserrat ExtraLight"/>
              </a:rPr>
              <a:t>THANK YOU</a:t>
            </a:r>
            <a:endParaRPr sz="4700">
              <a:solidFill>
                <a:schemeClr val="lt1"/>
              </a:solidFill>
              <a:latin typeface="Montserrat ExtraLight"/>
              <a:ea typeface="Montserrat ExtraLight"/>
              <a:cs typeface="Montserrat ExtraLight"/>
              <a:sym typeface="Montserrat Extra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6add4eb4c0_0_0"/>
          <p:cNvSpPr txBox="1"/>
          <p:nvPr/>
        </p:nvSpPr>
        <p:spPr>
          <a:xfrm>
            <a:off x="558800" y="5588067"/>
            <a:ext cx="6055200" cy="741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a:solidFill>
                  <a:schemeClr val="lt1"/>
                </a:solidFill>
                <a:latin typeface="Montserrat Medium"/>
                <a:ea typeface="Montserrat Medium"/>
                <a:cs typeface="Montserrat Medium"/>
                <a:sym typeface="Montserrat Medium"/>
              </a:rPr>
              <a:t>2024 Summer Bridge Campaign</a:t>
            </a:r>
            <a:endParaRPr sz="2000">
              <a:solidFill>
                <a:schemeClr val="lt1"/>
              </a:solidFill>
              <a:latin typeface="Montserrat Medium"/>
              <a:ea typeface="Montserrat Medium"/>
              <a:cs typeface="Montserrat Medium"/>
              <a:sym typeface="Montserrat Medium"/>
            </a:endParaRPr>
          </a:p>
        </p:txBody>
      </p:sp>
      <p:sp>
        <p:nvSpPr>
          <p:cNvPr id="96" name="Google Shape;96;g26add4eb4c0_0_0"/>
          <p:cNvSpPr/>
          <p:nvPr/>
        </p:nvSpPr>
        <p:spPr>
          <a:xfrm>
            <a:off x="274333" y="284467"/>
            <a:ext cx="11663700" cy="6360000"/>
          </a:xfrm>
          <a:prstGeom prst="rect">
            <a:avLst/>
          </a:prstGeom>
          <a:solidFill>
            <a:srgbClr val="B45F0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97" name="Google Shape;97;g26add4eb4c0_0_0"/>
          <p:cNvSpPr txBox="1"/>
          <p:nvPr/>
        </p:nvSpPr>
        <p:spPr>
          <a:xfrm>
            <a:off x="3068400" y="3058200"/>
            <a:ext cx="6055200" cy="74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4700">
                <a:solidFill>
                  <a:schemeClr val="lt1"/>
                </a:solidFill>
                <a:latin typeface="Montserrat ExtraLight"/>
                <a:ea typeface="Montserrat ExtraLight"/>
                <a:cs typeface="Montserrat ExtraLight"/>
                <a:sym typeface="Montserrat ExtraLight"/>
              </a:rPr>
              <a:t>CAMPAIGN GOALS</a:t>
            </a:r>
            <a:endParaRPr sz="4700">
              <a:solidFill>
                <a:schemeClr val="lt1"/>
              </a:solidFill>
              <a:latin typeface="Montserrat ExtraLight"/>
              <a:ea typeface="Montserrat ExtraLight"/>
              <a:cs typeface="Montserrat ExtraLight"/>
              <a:sym typeface="Montserrat Extra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26add4eb4c0_0_6"/>
          <p:cNvSpPr/>
          <p:nvPr/>
        </p:nvSpPr>
        <p:spPr>
          <a:xfrm>
            <a:off x="258450" y="215550"/>
            <a:ext cx="11675100" cy="6426900"/>
          </a:xfrm>
          <a:prstGeom prst="rect">
            <a:avLst/>
          </a:prstGeom>
          <a:noFill/>
          <a:ln w="1905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3" name="Google Shape;103;g26add4eb4c0_0_6"/>
          <p:cNvSpPr txBox="1">
            <a:spLocks noGrp="1"/>
          </p:cNvSpPr>
          <p:nvPr>
            <p:ph type="title"/>
          </p:nvPr>
        </p:nvSpPr>
        <p:spPr>
          <a:xfrm>
            <a:off x="868675" y="136525"/>
            <a:ext cx="6813300" cy="682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US" sz="2730">
                <a:latin typeface="Montserrat Medium"/>
                <a:ea typeface="Montserrat Medium"/>
                <a:cs typeface="Montserrat Medium"/>
                <a:sym typeface="Montserrat Medium"/>
              </a:rPr>
              <a:t>Campaign Goals </a:t>
            </a:r>
            <a:endParaRPr sz="2730">
              <a:latin typeface="Montserrat Medium"/>
              <a:ea typeface="Montserrat Medium"/>
              <a:cs typeface="Montserrat Medium"/>
              <a:sym typeface="Montserrat Medium"/>
            </a:endParaRPr>
          </a:p>
        </p:txBody>
      </p:sp>
      <p:sp>
        <p:nvSpPr>
          <p:cNvPr id="104" name="Google Shape;104;g26add4eb4c0_0_6"/>
          <p:cNvSpPr txBox="1"/>
          <p:nvPr/>
        </p:nvSpPr>
        <p:spPr>
          <a:xfrm>
            <a:off x="1188275" y="1196100"/>
            <a:ext cx="98181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Convey a stewardship message within Sedona, in Phoenix and key summer visitation </a:t>
            </a:r>
            <a:r>
              <a:rPr lang="en-US" sz="18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markets</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Drive a positive return on ad spend (ROAS) above 5x for the Datafy portion of the buy</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Drive demand and bookings for Sedona lodging properties</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Generate attributable economic impact for the City of Sedona</a:t>
            </a:r>
            <a:endParaRPr sz="180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653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bcfc4d9f44_0_66"/>
          <p:cNvSpPr txBox="1"/>
          <p:nvPr/>
        </p:nvSpPr>
        <p:spPr>
          <a:xfrm>
            <a:off x="558800" y="5588067"/>
            <a:ext cx="6055200" cy="741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a:solidFill>
                  <a:schemeClr val="lt1"/>
                </a:solidFill>
                <a:latin typeface="Montserrat Medium"/>
                <a:ea typeface="Montserrat Medium"/>
                <a:cs typeface="Montserrat Medium"/>
                <a:sym typeface="Montserrat Medium"/>
              </a:rPr>
              <a:t>2024 Summer Bridge Campaign</a:t>
            </a:r>
            <a:endParaRPr sz="2000">
              <a:solidFill>
                <a:schemeClr val="lt1"/>
              </a:solidFill>
              <a:latin typeface="Montserrat Medium"/>
              <a:ea typeface="Montserrat Medium"/>
              <a:cs typeface="Montserrat Medium"/>
              <a:sym typeface="Montserrat Medium"/>
            </a:endParaRPr>
          </a:p>
        </p:txBody>
      </p:sp>
      <p:sp>
        <p:nvSpPr>
          <p:cNvPr id="110" name="Google Shape;110;g2bcfc4d9f44_0_66"/>
          <p:cNvSpPr/>
          <p:nvPr/>
        </p:nvSpPr>
        <p:spPr>
          <a:xfrm>
            <a:off x="274333" y="284467"/>
            <a:ext cx="11663700" cy="6360000"/>
          </a:xfrm>
          <a:prstGeom prst="rect">
            <a:avLst/>
          </a:prstGeom>
          <a:solidFill>
            <a:srgbClr val="B45F0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111" name="Google Shape;111;g2bcfc4d9f44_0_66"/>
          <p:cNvSpPr txBox="1"/>
          <p:nvPr/>
        </p:nvSpPr>
        <p:spPr>
          <a:xfrm>
            <a:off x="3068400" y="3058200"/>
            <a:ext cx="6055200" cy="74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4700">
                <a:solidFill>
                  <a:schemeClr val="lt1"/>
                </a:solidFill>
                <a:latin typeface="Montserrat ExtraLight"/>
                <a:ea typeface="Montserrat ExtraLight"/>
                <a:cs typeface="Montserrat ExtraLight"/>
                <a:sym typeface="Montserrat ExtraLight"/>
              </a:rPr>
              <a:t>MARKET ANALYSIS</a:t>
            </a:r>
            <a:endParaRPr sz="4700">
              <a:solidFill>
                <a:schemeClr val="lt1"/>
              </a:solidFill>
              <a:latin typeface="Montserrat ExtraLight"/>
              <a:ea typeface="Montserrat ExtraLight"/>
              <a:cs typeface="Montserrat ExtraLight"/>
              <a:sym typeface="Montserrat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26add4eb4c0_0_6"/>
          <p:cNvSpPr/>
          <p:nvPr/>
        </p:nvSpPr>
        <p:spPr>
          <a:xfrm>
            <a:off x="258450" y="215550"/>
            <a:ext cx="11675100" cy="6426900"/>
          </a:xfrm>
          <a:prstGeom prst="rect">
            <a:avLst/>
          </a:prstGeom>
          <a:noFill/>
          <a:ln w="1905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3" name="Google Shape;103;g26add4eb4c0_0_6"/>
          <p:cNvSpPr txBox="1">
            <a:spLocks noGrp="1"/>
          </p:cNvSpPr>
          <p:nvPr>
            <p:ph type="title"/>
          </p:nvPr>
        </p:nvSpPr>
        <p:spPr>
          <a:xfrm>
            <a:off x="868675" y="136525"/>
            <a:ext cx="6813300" cy="682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endParaRPr lang="en-US" sz="2700" dirty="0">
              <a:latin typeface="Montserrat Medium"/>
              <a:ea typeface="Montserrat Medium"/>
              <a:cs typeface="Montserrat Medium"/>
            </a:endParaRPr>
          </a:p>
        </p:txBody>
      </p:sp>
      <p:pic>
        <p:nvPicPr>
          <p:cNvPr id="2" name="Picture 1">
            <a:extLst>
              <a:ext uri="{FF2B5EF4-FFF2-40B4-BE49-F238E27FC236}">
                <a16:creationId xmlns:a16="http://schemas.microsoft.com/office/drawing/2014/main" id="{5A819DA7-9B0B-0C82-B5F4-C956E7B2BCDC}"/>
              </a:ext>
            </a:extLst>
          </p:cNvPr>
          <p:cNvPicPr>
            <a:picLocks noChangeAspect="1"/>
          </p:cNvPicPr>
          <p:nvPr/>
        </p:nvPicPr>
        <p:blipFill>
          <a:blip r:embed="rId3"/>
          <a:stretch>
            <a:fillRect/>
          </a:stretch>
        </p:blipFill>
        <p:spPr>
          <a:xfrm>
            <a:off x="394422" y="289647"/>
            <a:ext cx="11541702" cy="46230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bcfc4d9f44_0_5"/>
          <p:cNvSpPr/>
          <p:nvPr/>
        </p:nvSpPr>
        <p:spPr>
          <a:xfrm>
            <a:off x="258450" y="215550"/>
            <a:ext cx="11675100" cy="6426900"/>
          </a:xfrm>
          <a:prstGeom prst="rect">
            <a:avLst/>
          </a:prstGeom>
          <a:noFill/>
          <a:ln w="1905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7" name="Google Shape;117;g2bcfc4d9f44_0_5"/>
          <p:cNvSpPr txBox="1">
            <a:spLocks noGrp="1"/>
          </p:cNvSpPr>
          <p:nvPr>
            <p:ph type="title" idx="4294967295"/>
          </p:nvPr>
        </p:nvSpPr>
        <p:spPr>
          <a:xfrm>
            <a:off x="868680" y="137160"/>
            <a:ext cx="7251600" cy="68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62962"/>
              <a:buFont typeface="Calibri"/>
              <a:buNone/>
            </a:pPr>
            <a:r>
              <a:rPr lang="en-US" sz="2700">
                <a:latin typeface="Montserrat Medium"/>
                <a:ea typeface="Montserrat Medium"/>
                <a:cs typeface="Montserrat Medium"/>
                <a:sym typeface="Montserrat Medium"/>
              </a:rPr>
              <a:t>Top Visitation Markets - Lodging/Summer</a:t>
            </a:r>
            <a:endParaRPr sz="2700">
              <a:latin typeface="Montserrat Medium"/>
              <a:ea typeface="Montserrat Medium"/>
              <a:cs typeface="Montserrat Medium"/>
              <a:sym typeface="Montserrat Medium"/>
            </a:endParaRPr>
          </a:p>
        </p:txBody>
      </p:sp>
      <p:sp>
        <p:nvSpPr>
          <p:cNvPr id="118" name="Google Shape;118;g2bcfc4d9f44_0_5"/>
          <p:cNvSpPr txBox="1"/>
          <p:nvPr/>
        </p:nvSpPr>
        <p:spPr>
          <a:xfrm>
            <a:off x="7588175" y="817545"/>
            <a:ext cx="4226400" cy="3140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Top Markets by 4</a:t>
            </a:r>
            <a:r>
              <a:rPr lang="en-US" sz="1800" b="1" u="sng">
                <a:solidFill>
                  <a:schemeClr val="dk1"/>
                </a:solidFill>
                <a:latin typeface="Calibri"/>
                <a:ea typeface="Calibri"/>
                <a:cs typeface="Calibri"/>
                <a:sym typeface="Calibri"/>
              </a:rPr>
              <a:t>-</a:t>
            </a:r>
            <a:r>
              <a:rPr lang="en-US" sz="1800" b="1" i="0" u="sng" strike="noStrike" cap="none">
                <a:solidFill>
                  <a:schemeClr val="dk1"/>
                </a:solidFill>
                <a:latin typeface="Calibri"/>
                <a:ea typeface="Calibri"/>
                <a:cs typeface="Calibri"/>
                <a:sym typeface="Calibri"/>
              </a:rPr>
              <a:t>Year Ave. % Visitation</a:t>
            </a:r>
            <a:endParaRPr sz="1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Phoenix			</a:t>
            </a:r>
            <a:r>
              <a:rPr lang="en-US" sz="1800">
                <a:solidFill>
                  <a:schemeClr val="dk1"/>
                </a:solidFill>
                <a:latin typeface="Calibri"/>
                <a:ea typeface="Calibri"/>
                <a:cs typeface="Calibri"/>
                <a:sym typeface="Calibri"/>
              </a:rPr>
              <a:t>40</a:t>
            </a:r>
            <a:r>
              <a:rPr lang="en-US" sz="1800" i="0" u="none" strike="noStrike" cap="none">
                <a:solidFill>
                  <a:schemeClr val="dk1"/>
                </a:solidFill>
                <a:latin typeface="Calibri"/>
                <a:ea typeface="Calibri"/>
                <a:cs typeface="Calibri"/>
                <a:sym typeface="Calibri"/>
              </a:rPr>
              <a:t>%</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Los Angeles		8.</a:t>
            </a:r>
            <a:r>
              <a:rPr lang="en-US" sz="1800">
                <a:solidFill>
                  <a:schemeClr val="dk1"/>
                </a:solidFill>
                <a:latin typeface="Calibri"/>
                <a:ea typeface="Calibri"/>
                <a:cs typeface="Calibri"/>
                <a:sym typeface="Calibri"/>
              </a:rPr>
              <a:t>24</a:t>
            </a:r>
            <a:r>
              <a:rPr lang="en-US" sz="1800" i="0" u="none" strike="noStrike" cap="none">
                <a:solidFill>
                  <a:schemeClr val="dk1"/>
                </a:solidFill>
                <a:latin typeface="Calibri"/>
                <a:ea typeface="Calibri"/>
                <a:cs typeface="Calibri"/>
                <a:sym typeface="Calibri"/>
              </a:rPr>
              <a:t>%</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Tucson			4.20%</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New York			</a:t>
            </a:r>
            <a:r>
              <a:rPr lang="en-US" sz="1800">
                <a:solidFill>
                  <a:schemeClr val="dk1"/>
                </a:solidFill>
                <a:latin typeface="Calibri"/>
                <a:ea typeface="Calibri"/>
                <a:cs typeface="Calibri"/>
                <a:sym typeface="Calibri"/>
              </a:rPr>
              <a:t>3.75</a:t>
            </a:r>
            <a:r>
              <a:rPr lang="en-US" sz="1800" i="0" u="none" strike="noStrike" cap="none">
                <a:solidFill>
                  <a:schemeClr val="dk1"/>
                </a:solidFill>
                <a:latin typeface="Calibri"/>
                <a:ea typeface="Calibri"/>
                <a:cs typeface="Calibri"/>
                <a:sym typeface="Calibri"/>
              </a:rPr>
              <a:t>%</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Chicago			</a:t>
            </a:r>
            <a:r>
              <a:rPr lang="en-US" sz="1800">
                <a:solidFill>
                  <a:schemeClr val="dk1"/>
                </a:solidFill>
                <a:latin typeface="Calibri"/>
                <a:ea typeface="Calibri"/>
                <a:cs typeface="Calibri"/>
                <a:sym typeface="Calibri"/>
              </a:rPr>
              <a:t>2.33</a:t>
            </a:r>
            <a:r>
              <a:rPr lang="en-US" sz="1800" i="0" u="none" strike="noStrike" cap="none">
                <a:solidFill>
                  <a:schemeClr val="dk1"/>
                </a:solidFill>
                <a:latin typeface="Calibri"/>
                <a:ea typeface="Calibri"/>
                <a:cs typeface="Calibri"/>
                <a:sym typeface="Calibri"/>
              </a:rPr>
              <a:t>%</a:t>
            </a:r>
            <a:endParaRPr sz="1800" i="0" u="none" strike="noStrike" cap="non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Dallas			2.08%</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Las Vegas			2.01%</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San Diego		</a:t>
            </a:r>
            <a:r>
              <a:rPr lang="en-US" sz="1800">
                <a:solidFill>
                  <a:schemeClr val="dk1"/>
                </a:solidFill>
                <a:latin typeface="Calibri"/>
                <a:ea typeface="Calibri"/>
                <a:cs typeface="Calibri"/>
                <a:sym typeface="Calibri"/>
              </a:rPr>
              <a:t>1.70</a:t>
            </a:r>
            <a:r>
              <a:rPr lang="en-US" sz="1800" i="0" u="none" strike="noStrike" cap="none">
                <a:solidFill>
                  <a:schemeClr val="dk1"/>
                </a:solidFill>
                <a:latin typeface="Calibri"/>
                <a:ea typeface="Calibri"/>
                <a:cs typeface="Calibri"/>
                <a:sym typeface="Calibri"/>
              </a:rPr>
              <a:t>%</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Houston			1.</a:t>
            </a:r>
            <a:r>
              <a:rPr lang="en-US" sz="1800">
                <a:solidFill>
                  <a:schemeClr val="dk1"/>
                </a:solidFill>
                <a:latin typeface="Calibri"/>
                <a:ea typeface="Calibri"/>
                <a:cs typeface="Calibri"/>
                <a:sym typeface="Calibri"/>
              </a:rPr>
              <a:t>47</a:t>
            </a:r>
            <a:r>
              <a:rPr lang="en-US" sz="1800" i="0" u="none" strike="noStrike" cap="none">
                <a:solidFill>
                  <a:schemeClr val="dk1"/>
                </a:solidFill>
                <a:latin typeface="Calibri"/>
                <a:ea typeface="Calibri"/>
                <a:cs typeface="Calibri"/>
                <a:sym typeface="Calibri"/>
              </a:rPr>
              <a:t>%</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Atlanta			</a:t>
            </a:r>
            <a:r>
              <a:rPr lang="en-US" sz="1800">
                <a:solidFill>
                  <a:schemeClr val="dk1"/>
                </a:solidFill>
                <a:latin typeface="Calibri"/>
                <a:ea typeface="Calibri"/>
                <a:cs typeface="Calibri"/>
                <a:sym typeface="Calibri"/>
              </a:rPr>
              <a:t>1.35</a:t>
            </a:r>
            <a:r>
              <a:rPr lang="en-US" sz="1800" i="0" u="none" strike="noStrike" cap="none">
                <a:solidFill>
                  <a:schemeClr val="dk1"/>
                </a:solidFill>
                <a:latin typeface="Calibri"/>
                <a:ea typeface="Calibri"/>
                <a:cs typeface="Calibri"/>
                <a:sym typeface="Calibri"/>
              </a:rPr>
              <a:t>%</a:t>
            </a:r>
            <a:endParaRPr sz="1800" i="0" u="none" strike="noStrike" cap="none">
              <a:solidFill>
                <a:schemeClr val="dk1"/>
              </a:solidFill>
              <a:latin typeface="Calibri"/>
              <a:ea typeface="Calibri"/>
              <a:cs typeface="Calibri"/>
              <a:sym typeface="Calibri"/>
            </a:endParaRPr>
          </a:p>
        </p:txBody>
      </p:sp>
      <p:pic>
        <p:nvPicPr>
          <p:cNvPr id="119" name="Google Shape;119;g2bcfc4d9f44_0_5"/>
          <p:cNvPicPr preferRelativeResize="0"/>
          <p:nvPr/>
        </p:nvPicPr>
        <p:blipFill>
          <a:blip r:embed="rId3">
            <a:alphaModFix/>
          </a:blip>
          <a:stretch>
            <a:fillRect/>
          </a:stretch>
        </p:blipFill>
        <p:spPr>
          <a:xfrm>
            <a:off x="597732" y="743125"/>
            <a:ext cx="6868724" cy="283600"/>
          </a:xfrm>
          <a:prstGeom prst="rect">
            <a:avLst/>
          </a:prstGeom>
          <a:noFill/>
          <a:ln>
            <a:noFill/>
          </a:ln>
        </p:spPr>
      </p:pic>
      <p:pic>
        <p:nvPicPr>
          <p:cNvPr id="120" name="Google Shape;120;g2bcfc4d9f44_0_5"/>
          <p:cNvPicPr preferRelativeResize="0"/>
          <p:nvPr/>
        </p:nvPicPr>
        <p:blipFill rotWithShape="1">
          <a:blip r:embed="rId4">
            <a:alphaModFix/>
          </a:blip>
          <a:srcRect l="51467" r="24896"/>
          <a:stretch/>
        </p:blipFill>
        <p:spPr>
          <a:xfrm>
            <a:off x="4322681" y="992661"/>
            <a:ext cx="1140901" cy="5532120"/>
          </a:xfrm>
          <a:prstGeom prst="rect">
            <a:avLst/>
          </a:prstGeom>
          <a:noFill/>
          <a:ln>
            <a:noFill/>
          </a:ln>
        </p:spPr>
      </p:pic>
      <p:pic>
        <p:nvPicPr>
          <p:cNvPr id="121" name="Google Shape;121;g2bcfc4d9f44_0_5"/>
          <p:cNvPicPr preferRelativeResize="0"/>
          <p:nvPr/>
        </p:nvPicPr>
        <p:blipFill rotWithShape="1">
          <a:blip r:embed="rId4">
            <a:alphaModFix/>
          </a:blip>
          <a:srcRect l="28089" r="48274"/>
          <a:stretch/>
        </p:blipFill>
        <p:spPr>
          <a:xfrm>
            <a:off x="790981" y="992661"/>
            <a:ext cx="1140901" cy="5532120"/>
          </a:xfrm>
          <a:prstGeom prst="rect">
            <a:avLst/>
          </a:prstGeom>
          <a:noFill/>
          <a:ln>
            <a:noFill/>
          </a:ln>
        </p:spPr>
      </p:pic>
      <p:pic>
        <p:nvPicPr>
          <p:cNvPr id="122" name="Google Shape;122;g2bcfc4d9f44_0_5"/>
          <p:cNvPicPr preferRelativeResize="0"/>
          <p:nvPr/>
        </p:nvPicPr>
        <p:blipFill rotWithShape="1">
          <a:blip r:embed="rId4">
            <a:alphaModFix/>
          </a:blip>
          <a:srcRect l="4185" r="72178"/>
          <a:stretch/>
        </p:blipFill>
        <p:spPr>
          <a:xfrm>
            <a:off x="2586282" y="992661"/>
            <a:ext cx="1140901" cy="5532120"/>
          </a:xfrm>
          <a:prstGeom prst="rect">
            <a:avLst/>
          </a:prstGeom>
          <a:noFill/>
          <a:ln>
            <a:noFill/>
          </a:ln>
        </p:spPr>
      </p:pic>
      <p:pic>
        <p:nvPicPr>
          <p:cNvPr id="123" name="Google Shape;123;g2bcfc4d9f44_0_5"/>
          <p:cNvPicPr preferRelativeResize="0"/>
          <p:nvPr/>
        </p:nvPicPr>
        <p:blipFill rotWithShape="1">
          <a:blip r:embed="rId4">
            <a:alphaModFix/>
          </a:blip>
          <a:srcRect l="75348"/>
          <a:stretch/>
        </p:blipFill>
        <p:spPr>
          <a:xfrm>
            <a:off x="6006760" y="992661"/>
            <a:ext cx="1142999" cy="5532120"/>
          </a:xfrm>
          <a:prstGeom prst="rect">
            <a:avLst/>
          </a:prstGeom>
          <a:noFill/>
          <a:ln>
            <a:noFill/>
          </a:ln>
        </p:spPr>
      </p:pic>
      <p:sp>
        <p:nvSpPr>
          <p:cNvPr id="124" name="Google Shape;124;g2bcfc4d9f44_0_5"/>
          <p:cNvSpPr txBox="1"/>
          <p:nvPr/>
        </p:nvSpPr>
        <p:spPr>
          <a:xfrm>
            <a:off x="7588175" y="4574300"/>
            <a:ext cx="41184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Visitation metrics were filtered by those that stayed in Sedona lodging properties only.</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p:nvPr/>
        </p:nvSpPr>
        <p:spPr>
          <a:xfrm>
            <a:off x="258450" y="215550"/>
            <a:ext cx="11675100" cy="6426900"/>
          </a:xfrm>
          <a:prstGeom prst="rect">
            <a:avLst/>
          </a:prstGeom>
          <a:noFill/>
          <a:ln w="1905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0" name="Google Shape;130;p3"/>
          <p:cNvSpPr txBox="1">
            <a:spLocks noGrp="1"/>
          </p:cNvSpPr>
          <p:nvPr>
            <p:ph type="title"/>
          </p:nvPr>
        </p:nvSpPr>
        <p:spPr>
          <a:xfrm>
            <a:off x="868680" y="136525"/>
            <a:ext cx="3327300" cy="68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62962"/>
              <a:buFont typeface="Calibri"/>
              <a:buNone/>
            </a:pPr>
            <a:r>
              <a:rPr lang="en-US" sz="2700">
                <a:latin typeface="Montserrat Medium"/>
                <a:ea typeface="Montserrat Medium"/>
                <a:cs typeface="Montserrat Medium"/>
                <a:sym typeface="Montserrat Medium"/>
              </a:rPr>
              <a:t>Top Spend Markets</a:t>
            </a:r>
            <a:endParaRPr sz="2700">
              <a:latin typeface="Montserrat Medium"/>
              <a:ea typeface="Montserrat Medium"/>
              <a:cs typeface="Montserrat Medium"/>
              <a:sym typeface="Montserrat Medium"/>
            </a:endParaRPr>
          </a:p>
        </p:txBody>
      </p:sp>
      <p:sp>
        <p:nvSpPr>
          <p:cNvPr id="131" name="Google Shape;131;p3"/>
          <p:cNvSpPr txBox="1"/>
          <p:nvPr/>
        </p:nvSpPr>
        <p:spPr>
          <a:xfrm>
            <a:off x="1913677" y="819317"/>
            <a:ext cx="14298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JUNE</a:t>
            </a:r>
            <a:r>
              <a:rPr lang="en-US" sz="1800" b="0" i="0" u="none" strike="noStrike" cap="none">
                <a:solidFill>
                  <a:schemeClr val="dk1"/>
                </a:solidFill>
                <a:latin typeface="Calibri"/>
                <a:ea typeface="Calibri"/>
                <a:cs typeface="Calibri"/>
                <a:sym typeface="Calibri"/>
              </a:rPr>
              <a:t> 202</a:t>
            </a:r>
            <a:r>
              <a:rPr lang="en-US" sz="1800">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32" name="Google Shape;132;p3"/>
          <p:cNvSpPr txBox="1"/>
          <p:nvPr/>
        </p:nvSpPr>
        <p:spPr>
          <a:xfrm>
            <a:off x="5141741" y="819317"/>
            <a:ext cx="1543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JULY 2023</a:t>
            </a:r>
            <a:endParaRPr sz="1400" b="0" i="0" u="none" strike="noStrike" cap="none">
              <a:solidFill>
                <a:srgbClr val="000000"/>
              </a:solidFill>
              <a:latin typeface="Arial"/>
              <a:ea typeface="Arial"/>
              <a:cs typeface="Arial"/>
              <a:sym typeface="Arial"/>
            </a:endParaRPr>
          </a:p>
        </p:txBody>
      </p:sp>
      <p:sp>
        <p:nvSpPr>
          <p:cNvPr id="133" name="Google Shape;133;p3"/>
          <p:cNvSpPr txBox="1"/>
          <p:nvPr/>
        </p:nvSpPr>
        <p:spPr>
          <a:xfrm>
            <a:off x="1789175" y="3714870"/>
            <a:ext cx="16788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JUNE 2022</a:t>
            </a:r>
            <a:endParaRPr sz="1400" b="0" i="0" u="none" strike="noStrike" cap="none">
              <a:solidFill>
                <a:srgbClr val="000000"/>
              </a:solidFill>
              <a:latin typeface="Arial"/>
              <a:ea typeface="Arial"/>
              <a:cs typeface="Arial"/>
              <a:sym typeface="Arial"/>
            </a:endParaRPr>
          </a:p>
        </p:txBody>
      </p:sp>
      <p:sp>
        <p:nvSpPr>
          <p:cNvPr id="134" name="Google Shape;134;p3"/>
          <p:cNvSpPr txBox="1"/>
          <p:nvPr/>
        </p:nvSpPr>
        <p:spPr>
          <a:xfrm>
            <a:off x="5198612" y="3714867"/>
            <a:ext cx="14298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JULY 2022</a:t>
            </a:r>
            <a:endParaRPr sz="1400" b="0" i="0" u="none" strike="noStrike" cap="none">
              <a:solidFill>
                <a:srgbClr val="000000"/>
              </a:solidFill>
              <a:latin typeface="Arial"/>
              <a:ea typeface="Arial"/>
              <a:cs typeface="Arial"/>
              <a:sym typeface="Arial"/>
            </a:endParaRPr>
          </a:p>
        </p:txBody>
      </p:sp>
      <p:sp>
        <p:nvSpPr>
          <p:cNvPr id="135" name="Google Shape;135;p3"/>
          <p:cNvSpPr txBox="1"/>
          <p:nvPr/>
        </p:nvSpPr>
        <p:spPr>
          <a:xfrm>
            <a:off x="8336927" y="819335"/>
            <a:ext cx="1543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AUG</a:t>
            </a:r>
            <a:r>
              <a:rPr lang="en-US" sz="1800" b="0" i="0" u="none" strike="noStrike" cap="none">
                <a:solidFill>
                  <a:schemeClr val="dk1"/>
                </a:solidFill>
                <a:latin typeface="Calibri"/>
                <a:ea typeface="Calibri"/>
                <a:cs typeface="Calibri"/>
                <a:sym typeface="Calibri"/>
              </a:rPr>
              <a:t> 2023</a:t>
            </a:r>
            <a:endParaRPr sz="1400" b="0" i="0" u="none" strike="noStrike" cap="none">
              <a:solidFill>
                <a:srgbClr val="000000"/>
              </a:solidFill>
              <a:latin typeface="Arial"/>
              <a:ea typeface="Arial"/>
              <a:cs typeface="Arial"/>
              <a:sym typeface="Arial"/>
            </a:endParaRPr>
          </a:p>
        </p:txBody>
      </p:sp>
      <p:pic>
        <p:nvPicPr>
          <p:cNvPr id="136" name="Google Shape;136;p3"/>
          <p:cNvPicPr preferRelativeResize="0"/>
          <p:nvPr/>
        </p:nvPicPr>
        <p:blipFill rotWithShape="1">
          <a:blip r:embed="rId3">
            <a:alphaModFix/>
          </a:blip>
          <a:srcRect/>
          <a:stretch/>
        </p:blipFill>
        <p:spPr>
          <a:xfrm>
            <a:off x="7577038" y="1163425"/>
            <a:ext cx="3063240" cy="2441448"/>
          </a:xfrm>
          <a:prstGeom prst="rect">
            <a:avLst/>
          </a:prstGeom>
          <a:noFill/>
          <a:ln w="9525" cap="flat" cmpd="sng">
            <a:solidFill>
              <a:schemeClr val="dk1"/>
            </a:solidFill>
            <a:prstDash val="solid"/>
            <a:round/>
            <a:headEnd type="none" w="sm" len="sm"/>
            <a:tailEnd type="none" w="sm" len="sm"/>
          </a:ln>
        </p:spPr>
      </p:pic>
      <p:pic>
        <p:nvPicPr>
          <p:cNvPr id="137" name="Google Shape;137;p3"/>
          <p:cNvPicPr preferRelativeResize="0"/>
          <p:nvPr/>
        </p:nvPicPr>
        <p:blipFill>
          <a:blip r:embed="rId4">
            <a:alphaModFix/>
          </a:blip>
          <a:stretch>
            <a:fillRect/>
          </a:stretch>
        </p:blipFill>
        <p:spPr>
          <a:xfrm>
            <a:off x="1186714" y="1181713"/>
            <a:ext cx="3063239" cy="2404872"/>
          </a:xfrm>
          <a:prstGeom prst="rect">
            <a:avLst/>
          </a:prstGeom>
          <a:noFill/>
          <a:ln w="9525" cap="flat" cmpd="sng">
            <a:solidFill>
              <a:schemeClr val="dk1"/>
            </a:solidFill>
            <a:prstDash val="solid"/>
            <a:round/>
            <a:headEnd type="none" w="sm" len="sm"/>
            <a:tailEnd type="none" w="sm" len="sm"/>
          </a:ln>
        </p:spPr>
      </p:pic>
      <p:pic>
        <p:nvPicPr>
          <p:cNvPr id="138" name="Google Shape;138;p3"/>
          <p:cNvPicPr preferRelativeResize="0"/>
          <p:nvPr/>
        </p:nvPicPr>
        <p:blipFill>
          <a:blip r:embed="rId5">
            <a:alphaModFix/>
          </a:blip>
          <a:stretch>
            <a:fillRect/>
          </a:stretch>
        </p:blipFill>
        <p:spPr>
          <a:xfrm>
            <a:off x="4381877" y="1163425"/>
            <a:ext cx="3063240" cy="2441448"/>
          </a:xfrm>
          <a:prstGeom prst="rect">
            <a:avLst/>
          </a:prstGeom>
          <a:noFill/>
          <a:ln w="9525" cap="flat" cmpd="sng">
            <a:solidFill>
              <a:schemeClr val="dk1"/>
            </a:solidFill>
            <a:prstDash val="solid"/>
            <a:round/>
            <a:headEnd type="none" w="sm" len="sm"/>
            <a:tailEnd type="none" w="sm" len="sm"/>
          </a:ln>
        </p:spPr>
      </p:pic>
      <p:pic>
        <p:nvPicPr>
          <p:cNvPr id="139" name="Google Shape;139;p3"/>
          <p:cNvPicPr preferRelativeResize="0"/>
          <p:nvPr/>
        </p:nvPicPr>
        <p:blipFill>
          <a:blip r:embed="rId6">
            <a:alphaModFix/>
          </a:blip>
          <a:stretch>
            <a:fillRect/>
          </a:stretch>
        </p:blipFill>
        <p:spPr>
          <a:xfrm>
            <a:off x="1186713" y="4084175"/>
            <a:ext cx="3063240" cy="2441448"/>
          </a:xfrm>
          <a:prstGeom prst="rect">
            <a:avLst/>
          </a:prstGeom>
          <a:noFill/>
          <a:ln w="9525" cap="flat" cmpd="sng">
            <a:solidFill>
              <a:schemeClr val="dk1"/>
            </a:solidFill>
            <a:prstDash val="solid"/>
            <a:round/>
            <a:headEnd type="none" w="sm" len="sm"/>
            <a:tailEnd type="none" w="sm" len="sm"/>
          </a:ln>
        </p:spPr>
      </p:pic>
      <p:pic>
        <p:nvPicPr>
          <p:cNvPr id="140" name="Google Shape;140;p3"/>
          <p:cNvPicPr preferRelativeResize="0"/>
          <p:nvPr/>
        </p:nvPicPr>
        <p:blipFill>
          <a:blip r:embed="rId7">
            <a:alphaModFix/>
          </a:blip>
          <a:stretch>
            <a:fillRect/>
          </a:stretch>
        </p:blipFill>
        <p:spPr>
          <a:xfrm>
            <a:off x="4381875" y="4084175"/>
            <a:ext cx="3063240" cy="2441448"/>
          </a:xfrm>
          <a:prstGeom prst="rect">
            <a:avLst/>
          </a:prstGeom>
          <a:noFill/>
          <a:ln w="9525" cap="flat" cmpd="sng">
            <a:solidFill>
              <a:schemeClr val="dk1"/>
            </a:solidFill>
            <a:prstDash val="solid"/>
            <a:round/>
            <a:headEnd type="none" w="sm" len="sm"/>
            <a:tailEnd type="none" w="sm" len="sm"/>
          </a:ln>
        </p:spPr>
      </p:pic>
      <p:pic>
        <p:nvPicPr>
          <p:cNvPr id="141" name="Google Shape;141;p3"/>
          <p:cNvPicPr preferRelativeResize="0"/>
          <p:nvPr/>
        </p:nvPicPr>
        <p:blipFill>
          <a:blip r:embed="rId8">
            <a:alphaModFix/>
          </a:blip>
          <a:stretch>
            <a:fillRect/>
          </a:stretch>
        </p:blipFill>
        <p:spPr>
          <a:xfrm>
            <a:off x="7577050" y="4084175"/>
            <a:ext cx="3063240" cy="2441448"/>
          </a:xfrm>
          <a:prstGeom prst="rect">
            <a:avLst/>
          </a:prstGeom>
          <a:noFill/>
          <a:ln w="9525" cap="flat" cmpd="sng">
            <a:solidFill>
              <a:schemeClr val="dk1"/>
            </a:solidFill>
            <a:prstDash val="solid"/>
            <a:round/>
            <a:headEnd type="none" w="sm" len="sm"/>
            <a:tailEnd type="none" w="sm" len="sm"/>
          </a:ln>
        </p:spPr>
      </p:pic>
      <p:sp>
        <p:nvSpPr>
          <p:cNvPr id="142" name="Google Shape;142;p3"/>
          <p:cNvSpPr txBox="1"/>
          <p:nvPr/>
        </p:nvSpPr>
        <p:spPr>
          <a:xfrm>
            <a:off x="8393787" y="3714867"/>
            <a:ext cx="14298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AUG 2022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61f9751be9_0_40"/>
          <p:cNvSpPr/>
          <p:nvPr/>
        </p:nvSpPr>
        <p:spPr>
          <a:xfrm>
            <a:off x="258450" y="215550"/>
            <a:ext cx="11675100" cy="6426900"/>
          </a:xfrm>
          <a:prstGeom prst="rect">
            <a:avLst/>
          </a:prstGeom>
          <a:noFill/>
          <a:ln w="1905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8" name="Google Shape;148;g261f9751be9_0_40"/>
          <p:cNvSpPr txBox="1">
            <a:spLocks noGrp="1"/>
          </p:cNvSpPr>
          <p:nvPr>
            <p:ph type="title"/>
          </p:nvPr>
        </p:nvSpPr>
        <p:spPr>
          <a:xfrm>
            <a:off x="868680" y="136525"/>
            <a:ext cx="5271900" cy="68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700">
                <a:latin typeface="Montserrat Medium"/>
                <a:ea typeface="Montserrat Medium"/>
                <a:cs typeface="Montserrat Medium"/>
                <a:sym typeface="Montserrat Medium"/>
              </a:rPr>
              <a:t>Top Summer Spend Markets</a:t>
            </a:r>
            <a:endParaRPr sz="2700">
              <a:latin typeface="Montserrat Medium"/>
              <a:ea typeface="Montserrat Medium"/>
              <a:cs typeface="Montserrat Medium"/>
              <a:sym typeface="Montserrat Medium"/>
            </a:endParaRPr>
          </a:p>
        </p:txBody>
      </p:sp>
      <p:sp>
        <p:nvSpPr>
          <p:cNvPr id="149" name="Google Shape;149;g261f9751be9_0_40"/>
          <p:cNvSpPr txBox="1"/>
          <p:nvPr/>
        </p:nvSpPr>
        <p:spPr>
          <a:xfrm>
            <a:off x="838200" y="1785475"/>
            <a:ext cx="4118400" cy="3140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Top Market by Ave. Spend</a:t>
            </a:r>
            <a:endParaRPr sz="1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Phoenix			</a:t>
            </a:r>
            <a:r>
              <a:rPr lang="en-US" sz="1800">
                <a:solidFill>
                  <a:schemeClr val="dk1"/>
                </a:solidFill>
                <a:latin typeface="Calibri"/>
                <a:ea typeface="Calibri"/>
                <a:cs typeface="Calibri"/>
                <a:sym typeface="Calibri"/>
              </a:rPr>
              <a:t>41.8%</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Los Angeles		</a:t>
            </a:r>
            <a:r>
              <a:rPr lang="en-US" sz="1800">
                <a:solidFill>
                  <a:schemeClr val="dk1"/>
                </a:solidFill>
                <a:latin typeface="Calibri"/>
                <a:ea typeface="Calibri"/>
                <a:cs typeface="Calibri"/>
                <a:sym typeface="Calibri"/>
              </a:rPr>
              <a:t>17.81%</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Tucson			</a:t>
            </a:r>
            <a:r>
              <a:rPr lang="en-US" sz="1800">
                <a:solidFill>
                  <a:schemeClr val="dk1"/>
                </a:solidFill>
                <a:latin typeface="Calibri"/>
                <a:ea typeface="Calibri"/>
                <a:cs typeface="Calibri"/>
                <a:sym typeface="Calibri"/>
              </a:rPr>
              <a:t>5.76%</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San Francisco	</a:t>
            </a:r>
            <a:r>
              <a:rPr lang="en-US" sz="1800">
                <a:solidFill>
                  <a:schemeClr val="dk1"/>
                </a:solidFill>
                <a:latin typeface="Calibri"/>
                <a:ea typeface="Calibri"/>
                <a:cs typeface="Calibri"/>
                <a:sym typeface="Calibri"/>
              </a:rPr>
              <a:t>	5.02%</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Dallas			</a:t>
            </a:r>
            <a:r>
              <a:rPr lang="en-US" sz="1800">
                <a:solidFill>
                  <a:schemeClr val="dk1"/>
                </a:solidFill>
                <a:latin typeface="Calibri"/>
                <a:ea typeface="Calibri"/>
                <a:cs typeface="Calibri"/>
                <a:sym typeface="Calibri"/>
              </a:rPr>
              <a:t>4.54%</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Seattle			</a:t>
            </a:r>
            <a:r>
              <a:rPr lang="en-US" sz="1800">
                <a:solidFill>
                  <a:schemeClr val="dk1"/>
                </a:solidFill>
                <a:latin typeface="Calibri"/>
                <a:ea typeface="Calibri"/>
                <a:cs typeface="Calibri"/>
                <a:sym typeface="Calibri"/>
              </a:rPr>
              <a:t>4.35%</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Chicago			4.3%</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Denver			4.25%</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New York			</a:t>
            </a:r>
            <a:r>
              <a:rPr lang="en-US" sz="1800">
                <a:solidFill>
                  <a:schemeClr val="dk1"/>
                </a:solidFill>
                <a:latin typeface="Calibri"/>
                <a:ea typeface="Calibri"/>
                <a:cs typeface="Calibri"/>
                <a:sym typeface="Calibri"/>
              </a:rPr>
              <a:t>3.30%</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San Diego		3.19%</a:t>
            </a:r>
            <a:endParaRPr sz="1800">
              <a:solidFill>
                <a:schemeClr val="dk1"/>
              </a:solidFill>
              <a:latin typeface="Calibri"/>
              <a:ea typeface="Calibri"/>
              <a:cs typeface="Calibri"/>
              <a:sym typeface="Calibri"/>
            </a:endParaRPr>
          </a:p>
        </p:txBody>
      </p:sp>
      <p:sp>
        <p:nvSpPr>
          <p:cNvPr id="150" name="Google Shape;150;g261f9751be9_0_40"/>
          <p:cNvSpPr txBox="1"/>
          <p:nvPr/>
        </p:nvSpPr>
        <p:spPr>
          <a:xfrm>
            <a:off x="5592175" y="1785475"/>
            <a:ext cx="41184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We review spend data from Symphony for the period of June through August for both 2022 and 2023.</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The numbers in the table represent the percentage of the total spend during this time period.</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bcfc4d9f44_0_133"/>
          <p:cNvSpPr/>
          <p:nvPr/>
        </p:nvSpPr>
        <p:spPr>
          <a:xfrm>
            <a:off x="258450" y="215550"/>
            <a:ext cx="11675100" cy="6426900"/>
          </a:xfrm>
          <a:prstGeom prst="rect">
            <a:avLst/>
          </a:prstGeom>
          <a:noFill/>
          <a:ln w="1905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6" name="Google Shape;156;g2bcfc4d9f44_0_133"/>
          <p:cNvSpPr txBox="1">
            <a:spLocks noGrp="1"/>
          </p:cNvSpPr>
          <p:nvPr>
            <p:ph type="title"/>
          </p:nvPr>
        </p:nvSpPr>
        <p:spPr>
          <a:xfrm>
            <a:off x="868680" y="136525"/>
            <a:ext cx="6374700" cy="682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US" sz="2730">
                <a:latin typeface="Montserrat Medium"/>
                <a:ea typeface="Montserrat Medium"/>
                <a:cs typeface="Montserrat Medium"/>
                <a:sym typeface="Montserrat Medium"/>
              </a:rPr>
              <a:t>Top Summer Markets Summary</a:t>
            </a:r>
            <a:endParaRPr sz="2730">
              <a:latin typeface="Montserrat Medium"/>
              <a:ea typeface="Montserrat Medium"/>
              <a:cs typeface="Montserrat Medium"/>
              <a:sym typeface="Montserrat Medium"/>
            </a:endParaRPr>
          </a:p>
        </p:txBody>
      </p:sp>
      <p:sp>
        <p:nvSpPr>
          <p:cNvPr id="157" name="Google Shape;157;g2bcfc4d9f44_0_133"/>
          <p:cNvSpPr txBox="1"/>
          <p:nvPr/>
        </p:nvSpPr>
        <p:spPr>
          <a:xfrm>
            <a:off x="6428525" y="896550"/>
            <a:ext cx="4118400" cy="3140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Top Market by Ave. Spend</a:t>
            </a:r>
            <a:endParaRPr sz="1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highlight>
                  <a:srgbClr val="B6D7A8"/>
                </a:highlight>
                <a:latin typeface="Calibri"/>
                <a:ea typeface="Calibri"/>
                <a:cs typeface="Calibri"/>
                <a:sym typeface="Calibri"/>
              </a:rPr>
              <a:t>Phoenix			$1.</a:t>
            </a:r>
            <a:r>
              <a:rPr lang="en-US" sz="1800">
                <a:solidFill>
                  <a:schemeClr val="dk1"/>
                </a:solidFill>
                <a:highlight>
                  <a:srgbClr val="B6D7A8"/>
                </a:highlight>
                <a:latin typeface="Calibri"/>
                <a:ea typeface="Calibri"/>
                <a:cs typeface="Calibri"/>
                <a:sym typeface="Calibri"/>
              </a:rPr>
              <a:t>63</a:t>
            </a:r>
            <a:r>
              <a:rPr lang="en-US" sz="1800" i="0" u="none" strike="noStrike" cap="none">
                <a:solidFill>
                  <a:schemeClr val="dk1"/>
                </a:solidFill>
                <a:highlight>
                  <a:srgbClr val="B6D7A8"/>
                </a:highlight>
                <a:latin typeface="Calibri"/>
                <a:ea typeface="Calibri"/>
                <a:cs typeface="Calibri"/>
                <a:sym typeface="Calibri"/>
              </a:rPr>
              <a:t>M</a:t>
            </a:r>
            <a:endParaRPr sz="1800" i="0" u="none" strike="noStrike" cap="none">
              <a:solidFill>
                <a:schemeClr val="dk1"/>
              </a:solidFill>
              <a:highlight>
                <a:srgbClr val="B6D7A8"/>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highlight>
                  <a:srgbClr val="B6D7A8"/>
                </a:highlight>
                <a:latin typeface="Calibri"/>
                <a:ea typeface="Calibri"/>
                <a:cs typeface="Calibri"/>
                <a:sym typeface="Calibri"/>
              </a:rPr>
              <a:t>Los Angeles		$6</a:t>
            </a:r>
            <a:r>
              <a:rPr lang="en-US" sz="1800">
                <a:solidFill>
                  <a:schemeClr val="dk1"/>
                </a:solidFill>
                <a:highlight>
                  <a:srgbClr val="B6D7A8"/>
                </a:highlight>
                <a:latin typeface="Calibri"/>
                <a:ea typeface="Calibri"/>
                <a:cs typeface="Calibri"/>
                <a:sym typeface="Calibri"/>
              </a:rPr>
              <a:t>94</a:t>
            </a:r>
            <a:r>
              <a:rPr lang="en-US" sz="1800" i="0" u="none" strike="noStrike" cap="none">
                <a:solidFill>
                  <a:schemeClr val="dk1"/>
                </a:solidFill>
                <a:highlight>
                  <a:srgbClr val="B6D7A8"/>
                </a:highlight>
                <a:latin typeface="Calibri"/>
                <a:ea typeface="Calibri"/>
                <a:cs typeface="Calibri"/>
                <a:sym typeface="Calibri"/>
              </a:rPr>
              <a:t>,000</a:t>
            </a:r>
            <a:endParaRPr sz="1800" i="0" u="none" strike="noStrike" cap="none">
              <a:solidFill>
                <a:schemeClr val="dk1"/>
              </a:solidFill>
              <a:highlight>
                <a:srgbClr val="B6D7A8"/>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highlight>
                  <a:srgbClr val="B6D7A8"/>
                </a:highlight>
                <a:latin typeface="Calibri"/>
                <a:ea typeface="Calibri"/>
                <a:cs typeface="Calibri"/>
                <a:sym typeface="Calibri"/>
              </a:rPr>
              <a:t>Tucson			$</a:t>
            </a:r>
            <a:r>
              <a:rPr lang="en-US" sz="1800">
                <a:solidFill>
                  <a:schemeClr val="dk1"/>
                </a:solidFill>
                <a:highlight>
                  <a:srgbClr val="B6D7A8"/>
                </a:highlight>
                <a:latin typeface="Calibri"/>
                <a:ea typeface="Calibri"/>
                <a:cs typeface="Calibri"/>
                <a:sym typeface="Calibri"/>
              </a:rPr>
              <a:t>224</a:t>
            </a:r>
            <a:r>
              <a:rPr lang="en-US" sz="1800" i="0" u="none" strike="noStrike" cap="none">
                <a:solidFill>
                  <a:schemeClr val="dk1"/>
                </a:solidFill>
                <a:highlight>
                  <a:srgbClr val="B6D7A8"/>
                </a:highlight>
                <a:latin typeface="Calibri"/>
                <a:ea typeface="Calibri"/>
                <a:cs typeface="Calibri"/>
                <a:sym typeface="Calibri"/>
              </a:rPr>
              <a:t>,000</a:t>
            </a:r>
            <a:endParaRPr sz="1800" i="0" u="none" strike="noStrike" cap="none">
              <a:solidFill>
                <a:schemeClr val="dk1"/>
              </a:solidFill>
              <a:highlight>
                <a:srgbClr val="B6D7A8"/>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San Francisco		$</a:t>
            </a:r>
            <a:r>
              <a:rPr lang="en-US" sz="1800">
                <a:solidFill>
                  <a:schemeClr val="dk1"/>
                </a:solidFill>
                <a:latin typeface="Calibri"/>
                <a:ea typeface="Calibri"/>
                <a:cs typeface="Calibri"/>
                <a:sym typeface="Calibri"/>
              </a:rPr>
              <a:t>195</a:t>
            </a:r>
            <a:r>
              <a:rPr lang="en-US" sz="1800" i="0" u="none" strike="noStrike" cap="none">
                <a:solidFill>
                  <a:schemeClr val="dk1"/>
                </a:solidFill>
                <a:latin typeface="Calibri"/>
                <a:ea typeface="Calibri"/>
                <a:cs typeface="Calibri"/>
                <a:sym typeface="Calibri"/>
              </a:rPr>
              <a:t>,000</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highlight>
                  <a:srgbClr val="B6D7A8"/>
                </a:highlight>
                <a:latin typeface="Calibri"/>
                <a:ea typeface="Calibri"/>
                <a:cs typeface="Calibri"/>
                <a:sym typeface="Calibri"/>
              </a:rPr>
              <a:t>Dallas			$1</a:t>
            </a:r>
            <a:r>
              <a:rPr lang="en-US" sz="1800">
                <a:solidFill>
                  <a:schemeClr val="dk1"/>
                </a:solidFill>
                <a:highlight>
                  <a:srgbClr val="B6D7A8"/>
                </a:highlight>
                <a:latin typeface="Calibri"/>
                <a:ea typeface="Calibri"/>
                <a:cs typeface="Calibri"/>
                <a:sym typeface="Calibri"/>
              </a:rPr>
              <a:t>76</a:t>
            </a:r>
            <a:r>
              <a:rPr lang="en-US" sz="1800" i="0" u="none" strike="noStrike" cap="none">
                <a:solidFill>
                  <a:schemeClr val="dk1"/>
                </a:solidFill>
                <a:highlight>
                  <a:srgbClr val="B6D7A8"/>
                </a:highlight>
                <a:latin typeface="Calibri"/>
                <a:ea typeface="Calibri"/>
                <a:cs typeface="Calibri"/>
                <a:sym typeface="Calibri"/>
              </a:rPr>
              <a:t>,000</a:t>
            </a:r>
            <a:endParaRPr sz="1800" i="0" u="none" strike="noStrike" cap="none">
              <a:solidFill>
                <a:schemeClr val="dk1"/>
              </a:solidFill>
              <a:highlight>
                <a:srgbClr val="B6D7A8"/>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Seattle			$1</a:t>
            </a:r>
            <a:r>
              <a:rPr lang="en-US" sz="1800">
                <a:solidFill>
                  <a:schemeClr val="dk1"/>
                </a:solidFill>
                <a:latin typeface="Calibri"/>
                <a:ea typeface="Calibri"/>
                <a:cs typeface="Calibri"/>
                <a:sym typeface="Calibri"/>
              </a:rPr>
              <a:t>69</a:t>
            </a:r>
            <a:r>
              <a:rPr lang="en-US" sz="1800" i="0" u="none" strike="noStrike" cap="none">
                <a:solidFill>
                  <a:schemeClr val="dk1"/>
                </a:solidFill>
                <a:latin typeface="Calibri"/>
                <a:ea typeface="Calibri"/>
                <a:cs typeface="Calibri"/>
                <a:sym typeface="Calibri"/>
              </a:rPr>
              <a:t>,000</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highlight>
                  <a:srgbClr val="B6D7A8"/>
                </a:highlight>
                <a:latin typeface="Calibri"/>
                <a:ea typeface="Calibri"/>
                <a:cs typeface="Calibri"/>
                <a:sym typeface="Calibri"/>
              </a:rPr>
              <a:t>Chicago			$167,000</a:t>
            </a:r>
            <a:endParaRPr sz="1800">
              <a:solidFill>
                <a:schemeClr val="dk1"/>
              </a:solidFill>
              <a:highlight>
                <a:srgbClr val="B6D7A8"/>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Denver			$165,000</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highlight>
                  <a:srgbClr val="B6D7A8"/>
                </a:highlight>
                <a:latin typeface="Calibri"/>
                <a:ea typeface="Calibri"/>
                <a:cs typeface="Calibri"/>
                <a:sym typeface="Calibri"/>
              </a:rPr>
              <a:t>New York			$</a:t>
            </a:r>
            <a:r>
              <a:rPr lang="en-US" sz="1800">
                <a:solidFill>
                  <a:schemeClr val="dk1"/>
                </a:solidFill>
                <a:highlight>
                  <a:srgbClr val="B6D7A8"/>
                </a:highlight>
                <a:latin typeface="Calibri"/>
                <a:ea typeface="Calibri"/>
                <a:cs typeface="Calibri"/>
                <a:sym typeface="Calibri"/>
              </a:rPr>
              <a:t>128,000</a:t>
            </a:r>
            <a:endParaRPr sz="1800">
              <a:solidFill>
                <a:schemeClr val="dk1"/>
              </a:solidFill>
              <a:highlight>
                <a:srgbClr val="B6D7A8"/>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highlight>
                  <a:srgbClr val="B6D7A8"/>
                </a:highlight>
                <a:latin typeface="Calibri"/>
                <a:ea typeface="Calibri"/>
                <a:cs typeface="Calibri"/>
                <a:sym typeface="Calibri"/>
              </a:rPr>
              <a:t>San Diego		$124,000</a:t>
            </a:r>
            <a:endParaRPr sz="1800">
              <a:solidFill>
                <a:schemeClr val="dk1"/>
              </a:solidFill>
              <a:highlight>
                <a:srgbClr val="B6D7A8"/>
              </a:highlight>
              <a:latin typeface="Calibri"/>
              <a:ea typeface="Calibri"/>
              <a:cs typeface="Calibri"/>
              <a:sym typeface="Calibri"/>
            </a:endParaRPr>
          </a:p>
        </p:txBody>
      </p:sp>
      <p:sp>
        <p:nvSpPr>
          <p:cNvPr id="158" name="Google Shape;158;g2bcfc4d9f44_0_133"/>
          <p:cNvSpPr txBox="1"/>
          <p:nvPr/>
        </p:nvSpPr>
        <p:spPr>
          <a:xfrm>
            <a:off x="1161175" y="4218800"/>
            <a:ext cx="93858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Green highlighted markets showed up in both data sets. These would be the recommended target markets for the summer campaign. Recent awareness and perception research also showed that residents of Phoenix are 20% more likely to visit Sedona during the months of May-August, making them not only an appropriate target for summer visitation, but the prime audience for stewardship messaging.</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With an increased budget for summer, DVA would also recommend continuing the marketing efforts in Seattle, Las Vegas, Denver, and San </a:t>
            </a: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Francisco</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159" name="Google Shape;159;g2bcfc4d9f44_0_133"/>
          <p:cNvSpPr txBox="1"/>
          <p:nvPr/>
        </p:nvSpPr>
        <p:spPr>
          <a:xfrm>
            <a:off x="1161175" y="896545"/>
            <a:ext cx="4226400" cy="3140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Top Markets by 4 Year Ave. % Visitation</a:t>
            </a:r>
            <a:endParaRPr sz="1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highlight>
                  <a:srgbClr val="B6D7A8"/>
                </a:highlight>
                <a:latin typeface="Calibri"/>
                <a:ea typeface="Calibri"/>
                <a:cs typeface="Calibri"/>
                <a:sym typeface="Calibri"/>
              </a:rPr>
              <a:t>Phoenix			</a:t>
            </a:r>
            <a:r>
              <a:rPr lang="en-US" sz="1800">
                <a:solidFill>
                  <a:schemeClr val="dk1"/>
                </a:solidFill>
                <a:highlight>
                  <a:srgbClr val="B6D7A8"/>
                </a:highlight>
                <a:latin typeface="Calibri"/>
                <a:ea typeface="Calibri"/>
                <a:cs typeface="Calibri"/>
                <a:sym typeface="Calibri"/>
              </a:rPr>
              <a:t>40</a:t>
            </a:r>
            <a:r>
              <a:rPr lang="en-US" sz="1800" i="0" u="none" strike="noStrike" cap="none">
                <a:solidFill>
                  <a:schemeClr val="dk1"/>
                </a:solidFill>
                <a:highlight>
                  <a:srgbClr val="B6D7A8"/>
                </a:highlight>
                <a:latin typeface="Calibri"/>
                <a:ea typeface="Calibri"/>
                <a:cs typeface="Calibri"/>
                <a:sym typeface="Calibri"/>
              </a:rPr>
              <a:t>%</a:t>
            </a:r>
            <a:endParaRPr sz="1800" i="0" u="none" strike="noStrike" cap="none">
              <a:solidFill>
                <a:schemeClr val="dk1"/>
              </a:solidFill>
              <a:highlight>
                <a:srgbClr val="B6D7A8"/>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highlight>
                  <a:srgbClr val="B6D7A8"/>
                </a:highlight>
                <a:latin typeface="Calibri"/>
                <a:ea typeface="Calibri"/>
                <a:cs typeface="Calibri"/>
                <a:sym typeface="Calibri"/>
              </a:rPr>
              <a:t>Los Angeles		8.</a:t>
            </a:r>
            <a:r>
              <a:rPr lang="en-US" sz="1800">
                <a:solidFill>
                  <a:schemeClr val="dk1"/>
                </a:solidFill>
                <a:highlight>
                  <a:srgbClr val="B6D7A8"/>
                </a:highlight>
                <a:latin typeface="Calibri"/>
                <a:ea typeface="Calibri"/>
                <a:cs typeface="Calibri"/>
                <a:sym typeface="Calibri"/>
              </a:rPr>
              <a:t>24</a:t>
            </a:r>
            <a:r>
              <a:rPr lang="en-US" sz="1800" i="0" u="none" strike="noStrike" cap="none">
                <a:solidFill>
                  <a:schemeClr val="dk1"/>
                </a:solidFill>
                <a:highlight>
                  <a:srgbClr val="B6D7A8"/>
                </a:highlight>
                <a:latin typeface="Calibri"/>
                <a:ea typeface="Calibri"/>
                <a:cs typeface="Calibri"/>
                <a:sym typeface="Calibri"/>
              </a:rPr>
              <a:t>%</a:t>
            </a:r>
            <a:endParaRPr sz="1800" i="0" u="none" strike="noStrike" cap="none">
              <a:solidFill>
                <a:schemeClr val="dk1"/>
              </a:solidFill>
              <a:highlight>
                <a:srgbClr val="B6D7A8"/>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highlight>
                  <a:srgbClr val="B6D7A8"/>
                </a:highlight>
                <a:latin typeface="Calibri"/>
                <a:ea typeface="Calibri"/>
                <a:cs typeface="Calibri"/>
                <a:sym typeface="Calibri"/>
              </a:rPr>
              <a:t>Tucson			4.20%</a:t>
            </a:r>
            <a:endParaRPr sz="1800">
              <a:solidFill>
                <a:schemeClr val="dk1"/>
              </a:solidFill>
              <a:highlight>
                <a:srgbClr val="B6D7A8"/>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highlight>
                  <a:srgbClr val="B6D7A8"/>
                </a:highlight>
                <a:latin typeface="Calibri"/>
                <a:ea typeface="Calibri"/>
                <a:cs typeface="Calibri"/>
                <a:sym typeface="Calibri"/>
              </a:rPr>
              <a:t>New York			</a:t>
            </a:r>
            <a:r>
              <a:rPr lang="en-US" sz="1800">
                <a:solidFill>
                  <a:schemeClr val="dk1"/>
                </a:solidFill>
                <a:highlight>
                  <a:srgbClr val="B6D7A8"/>
                </a:highlight>
                <a:latin typeface="Calibri"/>
                <a:ea typeface="Calibri"/>
                <a:cs typeface="Calibri"/>
                <a:sym typeface="Calibri"/>
              </a:rPr>
              <a:t>3.75</a:t>
            </a:r>
            <a:r>
              <a:rPr lang="en-US" sz="1800" i="0" u="none" strike="noStrike" cap="none">
                <a:solidFill>
                  <a:schemeClr val="dk1"/>
                </a:solidFill>
                <a:highlight>
                  <a:srgbClr val="B6D7A8"/>
                </a:highlight>
                <a:latin typeface="Calibri"/>
                <a:ea typeface="Calibri"/>
                <a:cs typeface="Calibri"/>
                <a:sym typeface="Calibri"/>
              </a:rPr>
              <a:t>%</a:t>
            </a:r>
            <a:endParaRPr sz="1800" i="0" u="none" strike="noStrike" cap="none">
              <a:solidFill>
                <a:schemeClr val="dk1"/>
              </a:solidFill>
              <a:highlight>
                <a:srgbClr val="B6D7A8"/>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highlight>
                  <a:srgbClr val="B6D7A8"/>
                </a:highlight>
                <a:latin typeface="Calibri"/>
                <a:ea typeface="Calibri"/>
                <a:cs typeface="Calibri"/>
                <a:sym typeface="Calibri"/>
              </a:rPr>
              <a:t>Chicago			</a:t>
            </a:r>
            <a:r>
              <a:rPr lang="en-US" sz="1800">
                <a:solidFill>
                  <a:schemeClr val="dk1"/>
                </a:solidFill>
                <a:highlight>
                  <a:srgbClr val="B6D7A8"/>
                </a:highlight>
                <a:latin typeface="Calibri"/>
                <a:ea typeface="Calibri"/>
                <a:cs typeface="Calibri"/>
                <a:sym typeface="Calibri"/>
              </a:rPr>
              <a:t>2.33</a:t>
            </a:r>
            <a:r>
              <a:rPr lang="en-US" sz="1800" i="0" u="none" strike="noStrike" cap="none">
                <a:solidFill>
                  <a:schemeClr val="dk1"/>
                </a:solidFill>
                <a:highlight>
                  <a:srgbClr val="B6D7A8"/>
                </a:highlight>
                <a:latin typeface="Calibri"/>
                <a:ea typeface="Calibri"/>
                <a:cs typeface="Calibri"/>
                <a:sym typeface="Calibri"/>
              </a:rPr>
              <a:t>%</a:t>
            </a:r>
            <a:endParaRPr sz="1800" i="0" u="none" strike="noStrike" cap="none">
              <a:solidFill>
                <a:schemeClr val="dk1"/>
              </a:solidFill>
              <a:highlight>
                <a:srgbClr val="B6D7A8"/>
              </a:highlight>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r>
              <a:rPr lang="en-US" sz="1800">
                <a:solidFill>
                  <a:schemeClr val="dk1"/>
                </a:solidFill>
                <a:highlight>
                  <a:srgbClr val="B6D7A8"/>
                </a:highlight>
                <a:latin typeface="Calibri"/>
                <a:ea typeface="Calibri"/>
                <a:cs typeface="Calibri"/>
                <a:sym typeface="Calibri"/>
              </a:rPr>
              <a:t>Dallas			2.08%</a:t>
            </a:r>
            <a:endParaRPr sz="1800">
              <a:solidFill>
                <a:schemeClr val="dk1"/>
              </a:solidFill>
              <a:highlight>
                <a:srgbClr val="B6D7A8"/>
              </a:highlight>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Las Vegas			2.01%</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highlight>
                  <a:srgbClr val="B6D7A8"/>
                </a:highlight>
                <a:latin typeface="Calibri"/>
                <a:ea typeface="Calibri"/>
                <a:cs typeface="Calibri"/>
                <a:sym typeface="Calibri"/>
              </a:rPr>
              <a:t>San Diego		</a:t>
            </a:r>
            <a:r>
              <a:rPr lang="en-US" sz="1800">
                <a:solidFill>
                  <a:schemeClr val="dk1"/>
                </a:solidFill>
                <a:highlight>
                  <a:srgbClr val="B6D7A8"/>
                </a:highlight>
                <a:latin typeface="Calibri"/>
                <a:ea typeface="Calibri"/>
                <a:cs typeface="Calibri"/>
                <a:sym typeface="Calibri"/>
              </a:rPr>
              <a:t>1.70</a:t>
            </a:r>
            <a:r>
              <a:rPr lang="en-US" sz="1800" i="0" u="none" strike="noStrike" cap="none">
                <a:solidFill>
                  <a:schemeClr val="dk1"/>
                </a:solidFill>
                <a:highlight>
                  <a:srgbClr val="B6D7A8"/>
                </a:highlight>
                <a:latin typeface="Calibri"/>
                <a:ea typeface="Calibri"/>
                <a:cs typeface="Calibri"/>
                <a:sym typeface="Calibri"/>
              </a:rPr>
              <a:t>%</a:t>
            </a:r>
            <a:endParaRPr sz="1800" i="0" u="none" strike="noStrike" cap="none">
              <a:solidFill>
                <a:schemeClr val="dk1"/>
              </a:solidFill>
              <a:highlight>
                <a:srgbClr val="B6D7A8"/>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Houston			1.</a:t>
            </a:r>
            <a:r>
              <a:rPr lang="en-US" sz="1800">
                <a:solidFill>
                  <a:schemeClr val="dk1"/>
                </a:solidFill>
                <a:latin typeface="Calibri"/>
                <a:ea typeface="Calibri"/>
                <a:cs typeface="Calibri"/>
                <a:sym typeface="Calibri"/>
              </a:rPr>
              <a:t>47</a:t>
            </a:r>
            <a:r>
              <a:rPr lang="en-US" sz="1800" i="0" u="none" strike="noStrike" cap="none">
                <a:solidFill>
                  <a:schemeClr val="dk1"/>
                </a:solidFill>
                <a:latin typeface="Calibri"/>
                <a:ea typeface="Calibri"/>
                <a:cs typeface="Calibri"/>
                <a:sym typeface="Calibri"/>
              </a:rPr>
              <a:t>%</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Atlanta			</a:t>
            </a:r>
            <a:r>
              <a:rPr lang="en-US" sz="1800">
                <a:solidFill>
                  <a:schemeClr val="dk1"/>
                </a:solidFill>
                <a:latin typeface="Calibri"/>
                <a:ea typeface="Calibri"/>
                <a:cs typeface="Calibri"/>
                <a:sym typeface="Calibri"/>
              </a:rPr>
              <a:t>1.35</a:t>
            </a:r>
            <a:r>
              <a:rPr lang="en-US" sz="1800" i="0" u="none" strike="noStrike" cap="none">
                <a:solidFill>
                  <a:schemeClr val="dk1"/>
                </a:solidFill>
                <a:latin typeface="Calibri"/>
                <a:ea typeface="Calibri"/>
                <a:cs typeface="Calibri"/>
                <a:sym typeface="Calibri"/>
              </a:rPr>
              <a:t>%</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459e57-494f-4128-8bc3-6106264bcc35">
      <Terms xmlns="http://schemas.microsoft.com/office/infopath/2007/PartnerControls"/>
    </lcf76f155ced4ddcb4097134ff3c332f>
    <IconOverlay xmlns="http://schemas.microsoft.com/sharepoint/v4" xsi:nil="true"/>
    <TaxCatchAll xmlns="5e7d32a4-e1a2-4e59-9796-1aef5d06337f" xsi:nil="true"/>
    <_dlc_DocId xmlns="5e7d32a4-e1a2-4e59-9796-1aef5d06337f">QFK4N6DMKU6T-1515275659-632999</_dlc_DocId>
    <_dlc_DocIdUrl xmlns="5e7d32a4-e1a2-4e59-9796-1aef5d06337f">
      <Url>https://sedonaaz.sharepoint.com/sites/City/_layouts/15/DocIdRedir.aspx?ID=QFK4N6DMKU6T-1515275659-632999</Url>
      <Description>QFK4N6DMKU6T-1515275659-632999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ADEB34D293BBC419BBE5556C29C3F8D" ma:contentTypeVersion="785" ma:contentTypeDescription="Create a new document." ma:contentTypeScope="" ma:versionID="4cf0fe7bd3b8f06b82b0ad151d702d93">
  <xsd:schema xmlns:xsd="http://www.w3.org/2001/XMLSchema" xmlns:xs="http://www.w3.org/2001/XMLSchema" xmlns:p="http://schemas.microsoft.com/office/2006/metadata/properties" xmlns:ns2="5e7d32a4-e1a2-4e59-9796-1aef5d06337f" xmlns:ns3="51459e57-494f-4128-8bc3-6106264bcc35" xmlns:ns4="http://schemas.microsoft.com/sharepoint/v4" targetNamespace="http://schemas.microsoft.com/office/2006/metadata/properties" ma:root="true" ma:fieldsID="0770947e8e0e92891a1177d3ca53fbde" ns2:_="" ns3:_="" ns4:_="">
    <xsd:import namespace="5e7d32a4-e1a2-4e59-9796-1aef5d06337f"/>
    <xsd:import namespace="51459e57-494f-4128-8bc3-6106264bcc35"/>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IconOverlay"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d32a4-e1a2-4e59-9796-1aef5d06337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899ed07-a2ba-40ec-aea8-d66d9b67f621}" ma:internalName="TaxCatchAll" ma:showField="CatchAllData" ma:web="5e7d32a4-e1a2-4e59-9796-1aef5d0633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459e57-494f-4128-8bc3-6106264bcc3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5c58c40-6dca-462c-a4be-6a14195d9c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50E697-27B5-4D09-9CAA-490BF0962509}">
  <ds:schemaRefs>
    <ds:schemaRef ds:uri="http://schemas.microsoft.com/office/2006/metadata/properties"/>
    <ds:schemaRef ds:uri="http://schemas.microsoft.com/office/infopath/2007/PartnerControls"/>
    <ds:schemaRef ds:uri="51459e57-494f-4128-8bc3-6106264bcc35"/>
    <ds:schemaRef ds:uri="http://schemas.microsoft.com/sharepoint/v4"/>
    <ds:schemaRef ds:uri="5e7d32a4-e1a2-4e59-9796-1aef5d06337f"/>
  </ds:schemaRefs>
</ds:datastoreItem>
</file>

<file path=customXml/itemProps2.xml><?xml version="1.0" encoding="utf-8"?>
<ds:datastoreItem xmlns:ds="http://schemas.openxmlformats.org/officeDocument/2006/customXml" ds:itemID="{61FE21D8-B425-448E-8777-2392B2D41E61}">
  <ds:schemaRefs>
    <ds:schemaRef ds:uri="http://schemas.microsoft.com/sharepoint/v3/contenttype/forms"/>
  </ds:schemaRefs>
</ds:datastoreItem>
</file>

<file path=customXml/itemProps3.xml><?xml version="1.0" encoding="utf-8"?>
<ds:datastoreItem xmlns:ds="http://schemas.openxmlformats.org/officeDocument/2006/customXml" ds:itemID="{AAA962A5-0A50-4078-92D3-1F9B3C990F94}">
  <ds:schemaRefs>
    <ds:schemaRef ds:uri="http://schemas.microsoft.com/sharepoint/events"/>
  </ds:schemaRefs>
</ds:datastoreItem>
</file>

<file path=customXml/itemProps4.xml><?xml version="1.0" encoding="utf-8"?>
<ds:datastoreItem xmlns:ds="http://schemas.openxmlformats.org/officeDocument/2006/customXml" ds:itemID="{AE416227-F0F2-46E9-AC9F-C7F61622F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7d32a4-e1a2-4e59-9796-1aef5d06337f"/>
    <ds:schemaRef ds:uri="51459e57-494f-4128-8bc3-6106264bcc3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691</Words>
  <Application>Microsoft Office PowerPoint</Application>
  <PresentationFormat>Widescreen</PresentationFormat>
  <Paragraphs>99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Campaign Goals </vt:lpstr>
      <vt:lpstr>PowerPoint Presentation</vt:lpstr>
      <vt:lpstr>PowerPoint Presentation</vt:lpstr>
      <vt:lpstr>Top Visitation Markets - Lodging/Summer</vt:lpstr>
      <vt:lpstr>Top Spend Markets</vt:lpstr>
      <vt:lpstr>Top Summer Spend Markets</vt:lpstr>
      <vt:lpstr>Top Summer Markets Summary</vt:lpstr>
      <vt:lpstr>PowerPoint Presentation</vt:lpstr>
      <vt:lpstr>Audience Mix &amp; Target Markets</vt:lpstr>
      <vt:lpstr>Campaign Details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Folk</dc:creator>
  <cp:lastModifiedBy>Kegn Moorcroft</cp:lastModifiedBy>
  <cp:revision>9</cp:revision>
  <dcterms:created xsi:type="dcterms:W3CDTF">2023-11-10T21:03:03Z</dcterms:created>
  <dcterms:modified xsi:type="dcterms:W3CDTF">2024-03-06T20:54:48Z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0x0101006ADEB34D293BBC419BBE5556C29C3F8D</vt:lpwstr>
  </property>
  <property fmtid="{D5CDD505-2E9C-101B-9397-08002B2CF9AE}" pid="3" name="_dlc_DocIdItemGuid">
    <vt:lpwstr>b084526a-4f7e-47be-9bf4-21af10b29377</vt:lpwstr>
  </property>
  <property fmtid="{D5CDD505-2E9C-101B-9397-08002B2CF9AE}" pid="4" name="MediaServiceImageTags">
    <vt:lpwstr/>
  </property>
</Properties>
</file>